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63" r:id="rId3"/>
    <p:sldId id="265" r:id="rId4"/>
    <p:sldId id="266" r:id="rId5"/>
    <p:sldId id="264" r:id="rId6"/>
    <p:sldId id="262" r:id="rId7"/>
    <p:sldId id="267" r:id="rId8"/>
    <p:sldId id="268" r:id="rId9"/>
    <p:sldId id="269" r:id="rId10"/>
    <p:sldId id="271" r:id="rId11"/>
    <p:sldId id="272" r:id="rId12"/>
    <p:sldId id="273" r:id="rId13"/>
    <p:sldId id="277" r:id="rId14"/>
    <p:sldId id="278" r:id="rId15"/>
    <p:sldId id="279" r:id="rId16"/>
    <p:sldId id="280" r:id="rId17"/>
    <p:sldId id="281" r:id="rId18"/>
    <p:sldId id="283" r:id="rId19"/>
    <p:sldId id="284" r:id="rId20"/>
    <p:sldId id="285" r:id="rId21"/>
    <p:sldId id="288" r:id="rId22"/>
    <p:sldId id="259" r:id="rId23"/>
    <p:sldId id="290" r:id="rId24"/>
    <p:sldId id="289" r:id="rId25"/>
    <p:sldId id="286" r:id="rId26"/>
    <p:sldId id="295" r:id="rId27"/>
    <p:sldId id="294" r:id="rId28"/>
    <p:sldId id="303" r:id="rId29"/>
    <p:sldId id="296" r:id="rId30"/>
    <p:sldId id="297" r:id="rId31"/>
    <p:sldId id="304" r:id="rId32"/>
    <p:sldId id="292" r:id="rId33"/>
    <p:sldId id="298" r:id="rId34"/>
    <p:sldId id="300" r:id="rId35"/>
    <p:sldId id="301" r:id="rId36"/>
    <p:sldId id="299" r:id="rId37"/>
    <p:sldId id="302" r:id="rId38"/>
    <p:sldId id="293" r:id="rId39"/>
    <p:sldId id="291" r:id="rId40"/>
    <p:sldId id="282" r:id="rId4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浅色样式 2 - 强调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13"/>
    <p:restoredTop sz="94706"/>
  </p:normalViewPr>
  <p:slideViewPr>
    <p:cSldViewPr snapToGrid="0">
      <p:cViewPr>
        <p:scale>
          <a:sx n="71" d="100"/>
          <a:sy n="71" d="100"/>
        </p:scale>
        <p:origin x="696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3:57:02.822"/>
    </inkml:context>
    <inkml:brush xml:id="br0">
      <inkml:brushProperty name="width" value="0.3" units="cm"/>
      <inkml:brushProperty name="height" value="0.6" units="cm"/>
      <inkml:brushProperty name="color" value="#EF0C4D"/>
      <inkml:brushProperty name="tip" value="rectangle"/>
      <inkml:brushProperty name="rasterOp" value="maskPen"/>
    </inkml:brush>
  </inkml:definitions>
  <inkml:trace contextRef="#ctx0" brushRef="#br0">0 82 16383,'51'0'0,"-1"0"0,14 0 0,-3 0 0,5 0 0,-2 0 0,3 0 0,26 0 0,-35 0 0,0 0 0,28 0 0,-36-10 0,-1-1 0,28 6 0,7-16 0,-37 21 0,8 0 0,-19 0 0,8 0 0,-18-15 0,-2 11 0,-9-11 0,0 15 0,0 0 0,6 0 0,-5 0 0,5 0 0,-6 0 0,0 0 0,6 0 0,-5 0 0,5 0 0,-6 0 0,0 0 0,6 0 0,-5 0 0,5 0 0,-6 0 0,0 0 0,6 0 0,2 0 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4:36.627"/>
    </inkml:context>
    <inkml:brush xml:id="br0">
      <inkml:brushProperty name="width" value="0.5" units="cm"/>
      <inkml:brushProperty name="height" value="1" units="cm"/>
      <inkml:brushProperty name="color" value="#FFACD5"/>
      <inkml:brushProperty name="tip" value="rectangle"/>
      <inkml:brushProperty name="rasterOp" value="maskPen"/>
    </inkml:brush>
  </inkml:definitions>
  <inkml:trace contextRef="#ctx0" brushRef="#br0">0 216 16383,'60'0'0,"0"0"0,3 0 0,2 0 0,13 0 0,0 0 0,-14 1 0,1-2 0,28-4 0,-2 0 0,-36 4 0,-3 0 0,2-5 0,-1 1 0,42 5 0,-42 0 0,1 0 0,37 0 0,-13 0 0,10 0 0,-23 0 0,9 0 0,-12 0 0,-12 0 0,9 0 0,-9 0 0,0-16 0,8 12 0,-8-12 0,25 16 0,-10 0 0,9 0 0,1 0 0,3 0 0,0 0 0,10 0 0,-10 0 0,0 0 0,10 0 0,-10 0 0,1-9 0,-5 7 0,1-18 0,-10 18 0,23-19 0,-10 19 0,-13-8 0,2-1 0,-16 4 0,-1 1 0,10 1 0,-1-3 0,29-12 0,-23 17 0,9-16 0,-12 17 0,-12-7 0,-12 9 0,-13 0 0,-3 0 0,23 0 0,-6 0 0,15 0 0,-7 0 0,-8 0 0,8 0 0,1 0 0,-10 0 0,10 0 0,-12 0 0,0 0 0,11 0 0,3 0 0,0 0 0,-3 0 0,1 9 0,2-7 0,0 7 0,-3-9 0,-11 0 0,11 9 0,-8-7 0,20 7 0,-9-9 0,0 8 0,9-6 0,-9 6 0,11-8 0,28 0 0,-21 0 0,21 0 0,-39 0 0,8 0 0,-19 0 0,8 0 0,-11 0 0,0 8 0,12-6 0,-10 6 0,10-8 0,-21 0 0,6 0 0,10 8 0,-3-6 0,24 6 0,-26 0 0,10-6 0,-1 6 0,-8-8 0,19 9 0,-19-6 0,20 6 0,-20-1 0,8-6 0,-11 6 0,0 0 0,11-6 0,-8 6 0,8-8 0,-11 0 0,11 0 0,-8 8 0,9-6 0,-12 6 0,11-8 0,-8 0 0,19 0 0,-19 0 0,20 0 0,-9 9 0,11-7 0,-11 7 0,36-9 0,-29 0 0,32 0 0,-39 0 0,8 0 0,-19 0 0,20 0 0,-9 0 0,0 0 0,8 0 0,-8 0 0,12 0 0,-12 0 0,8 0 0,6 0 0,1 0 0,9 0 0,-12 0 0,-1 0 0,0 0 0,1 0 0,-1 0 0,28 0 0,-8 0 0,11 0 0,-17 0 0,-14 0 0,1 0 0,-12 0 0,8 0 0,-19 0 0,9 0 0,-12 0 0,0 0 0,0 0 0,0 0 0,0 0 0,0 8 0,-10-6 0,8 6 0,-16-8 0,16 0 0,0 0 0,-5 0 0,2 0 0,-8 7 0,3-5 0,8 5 0,2-7 0,0 0 0,-9 0 0,7 0 0,-16 0 0,16 0 0,-9 0 0,1 0 0,4 0 0,-6 0 0,10 0 0,-10 0 0,17 0 0,-12 0 0,5 0 0,-9 0 0,6 0 0,-2 0 0,5 0 0,0 0 0,-7 0 0,9 0 0,0 0 0,-9 0 0,6 0 0,-6 0 0,21 0 0,-19 0 0,16 0 0,-6 0 0,-1 0 0,1 0 0,6 0 0,-15 0 0,28 0 0,-19 0 0,8 0 0,0 0 0,20 0 0,-2 0 0,12 0 0,-15 0 0,-1 0 0,0 0 0,1 0 0,-1 0 0,1 0 0,-1 0 0,14 0 0,3 0 0,0 0 0,10 0 0,-10 0 0,13 0 0,1 0 0,-39 0 0,0 0 0,43 0 0,-35 0 0,0 0 0,34 0 0,-35 0 0,2 0 0,6 0 0,0 0 0,-2 0 0,0 0 0,3 0 0,-2 0 0,-12 0 0,-3 0 0,39 0 0,-13 0 0,10 0 0,-23 0 0,10 0 0,-14 0 0,0 0 0,33 0 0,-36 0 0,21 0 0,-32 0 0,-8 0 0,8 0 0,33 8 0,-33-6 0,32 6 0,-45-8 0,-8 0 0,4 0 0,-6 6 0,1-4 0,4 5 0,-4-7 0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4:44.557"/>
    </inkml:context>
    <inkml:brush xml:id="br0">
      <inkml:brushProperty name="width" value="0.5" units="cm"/>
      <inkml:brushProperty name="height" value="1" units="cm"/>
      <inkml:brushProperty name="color" value="#FFACD5"/>
      <inkml:brushProperty name="tip" value="rectangle"/>
      <inkml:brushProperty name="rasterOp" value="maskPen"/>
    </inkml:brush>
  </inkml:definitions>
  <inkml:trace contextRef="#ctx0" brushRef="#br0">0 1 16383,'53'0'0,"-1"0"0,1 0 0,-5 0 0,3 0 0,-1 0 0,-3 0 0,-20 0 0,7 0 0,-16 0 0,15 0 0,-8 0 0,2 0 0,2 0 0,-4 0 0,-1 0 0,6 0 0,-6 0 0,1 0 0,4 0 0,-4 0 0,-1 0 0,6 0 0,-6 0 0,1 0 0,4 0 0,-4 0 0,-1 0 0,6 0 0,-6 0 0,0 0 0,6 0 0,-6 0 0,1 0 0,5 0 0,-6 0 0,0 0 0,6 0 0,-6 0 0,1 0 0,4 0 0,-4 0 0,-1 0 0,6 0 0,-6 0 0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4:12.485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0 217 16383,'56'0'0,"0"0"0,3 0 0,-2 0 0,21 0 0,13 0 0,0 0 0,1 0 0,-1 0 0,1 0 0,-14 0 0,10 0 0,-24 0 0,11 9 0,-14-7 0,1 7 0,-1-9 0,-11 0 0,9 0 0,-9 0 0,0 0 0,9 0 0,-9 0 0,0 0 0,8 0 0,-19 0 0,8 0 0,-11 0 0,0 0 0,0 0 0,12 0 0,6 0 0,9 0 0,-8 0 0,3 0 0,-19 0 0,20 0 0,-20 0 0,8 0 0,0 0 0,3 0 0,0 0 0,9 0 0,-9 0 0,25 0 0,-11 0 0,11-9 0,0 6 0,-10-15 0,23 16 0,-10-17 0,-19 12 0,0 1 0,26-7 0,-26 2 0,-3 1 0,9 8 0,23-8 0,-23 0 0,23-2 0,-23 0 0,23 2 0,-24 10 0,24-10 0,-23 7 0,23-17 0,-23 17 0,23-7 0,-23 10 0,9-9 0,-12 6 0,-12-6 0,8 9 0,-19 0 0,8 0 0,-13-7 0,-7 5 0,-4-5 0,13 7 0,5 0 0,20 0 0,0 0 0,1 9 0,-1 3 0,1 8 0,-1 0 0,-11 0 0,9-9 0,-21 5 0,10-6 0,-12 0 0,-9-2 0,6 0 0,-15-6 0,23 6 0,-21-8 0,11 0 0,8 7 0,-18-6 0,18 6 0,-14-7 0,2 0 0,16 0 0,-5 0 0,4 0 0,6 0 0,-9 0 0,19 0 0,-8 0 0,0 0 0,9 0 0,-9 0 0,11 0 0,-11 0 0,9 0 0,-9 0 0,11 0 0,-10 0 0,7 0 0,-19 0 0,8 0 0,1 0 0,6 0 0,-11 0 0,6 0 0,-22 0 0,9 0 0,-9 0 0,7 0 0,-7 0 0,0 0 0,7 0 0,-16 0 0,15 0 0,-8 0 0,11 0 0,-11 0 0,-1 0 0,8 0 0,-12 0 0,27 0 0,-27 0 0,12 7 0,0-5 0,-13 5 0,22-7 0,-16 0 0,10 0 0,-10 0 0,7 0 0,-8 0 0,1 0 0,4 0 0,-2 0 0,-2 0 0,15 0 0,-20 0 0,21 0 0,-23 0 0,16 0 0,0 0 0,-6 0 0,4 0 0,-9 0 0,1 0 0,9 0 0,-8 0 0,16 0 0,-21 0 0,11 0 0,-1 0 0,-11 0 0,18 0 0,-4 0 0,-6 0 0,5 0 0,-10-7 0,5 5 0,7-5 0,-7 0 0,22 5 0,-18-5 0,21 7 0,12-9 0,-10 7 0,23-7 0,12 9 0,-21-10 0,21 8 0,-28-7 0,0 0 0,-10 7 0,7-8 0,-8 10 0,12 0 0,-1 0 0,-11 0 0,9 0 0,-21 0 0,10 0 0,-1 0 0,-8 0 0,19 0 0,-19 0 0,36 0 0,-21 0 0,12 0 0,-8 0 0,-19-8 0,9 6 0,-12-6 0,-10 8 0,8 0 0,-7 0 0,9 0 0,0 0 0,0 0 0,0 0 0,-9 0 0,7 0 0,4-9 0,1 7 0,8-7 0,-11 9 0,12 0 0,-10-8 0,26 6 0,-13-7 0,4 1 0,-8 6 0,-11-6 0,0 8 0,0 0 0,0 0 0,0 0 0,0 0 0,11 0 0,-8 0 0,8 0 0,-11 0 0,0 0 0,12 0 0,-10 0 0,10 0 0,-12 0 0,-9 0 0,22 0 0,-18 0 0,12 0 0,-2 0 0,-21 0 0,11 0 0,1 0 0,-12 0 0,18 0 0,-13 0 0,-1 0 0,6 0 0,-6 0 0,1 0 0,4 0 0,-4 0 0,-1 0 0,6 0 0,-6 0 0,1 0 0,4 0 0,-4 0 0,-1 0 0,6 0 0,-6 0 0,1 0 0,13 0 0,-2 0 0,9 0 0,14 0 0,-28 0 0,18 0 0,-6 0 0,24 0 0,-8 0 0,5 0 0,-28 0 0,0 0 0,0 0 0,16 0 0,-21 0 0,18 0 0,-6 0 0,-3 0 0,12 0 0,0 0 0,-1 9 0,4-6 0,20 6 0,8-9 0,2 9 0,6-7 0,-14 7 0,-12-9 0,29 0 0,-40 0 0,20 0 0,-19 0 0,-3 0 0,0 0 0,0 8 0,-21-6 0,18 6 0,-15-1 0,-5-5 0,12 5 0,-7-7 0,-6 7 0,11-6 0,-22 6 0,13-7 0,1 0 0,-4 0 0,2 7 0,-13 2 0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4:19.164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55 16383,'63'0'0,"-1"0"0,33 0 0,-35 0 0,-1 0 0,23 0 0,12 0 0,-6 0 0,-24 0 0,11 0 0,-25 0 0,9 0 0,-20 0 0,8 0 0,-11 0 0,0 0 0,-9 0 0,6 0 0,-6 0 0,0 0 0,14 0 0,-21 0 0,12 0 0,0-16 0,-12 12 0,22-12 0,-24 16 0,16 0 0,0-8 0,-6 6 0,4-6 0,-7 8 0,0 0 0,8 0 0,-9 0 0,-1 0 0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4:36.627"/>
    </inkml:context>
    <inkml:brush xml:id="br0">
      <inkml:brushProperty name="width" value="0.5" units="cm"/>
      <inkml:brushProperty name="height" value="1" units="cm"/>
      <inkml:brushProperty name="color" value="#FFACD5"/>
      <inkml:brushProperty name="tip" value="rectangle"/>
      <inkml:brushProperty name="rasterOp" value="maskPen"/>
    </inkml:brush>
  </inkml:definitions>
  <inkml:trace contextRef="#ctx0" brushRef="#br0">0 216 16383,'60'0'0,"0"0"0,3 0 0,2 0 0,13 0 0,0 0 0,-14 1 0,1-2 0,28-4 0,-2 0 0,-36 4 0,-3 0 0,2-5 0,-1 1 0,42 5 0,-42 0 0,1 0 0,37 0 0,-13 0 0,10 0 0,-23 0 0,9 0 0,-12 0 0,-12 0 0,9 0 0,-9 0 0,0-16 0,8 12 0,-8-12 0,25 16 0,-10 0 0,9 0 0,1 0 0,3 0 0,0 0 0,10 0 0,-10 0 0,0 0 0,10 0 0,-10 0 0,1-9 0,-5 7 0,1-18 0,-10 18 0,23-19 0,-10 19 0,-13-8 0,2-1 0,-16 4 0,-1 1 0,10 1 0,-1-3 0,29-12 0,-23 17 0,9-16 0,-12 17 0,-12-7 0,-12 9 0,-13 0 0,-3 0 0,23 0 0,-6 0 0,15 0 0,-7 0 0,-8 0 0,8 0 0,1 0 0,-10 0 0,10 0 0,-12 0 0,0 0 0,11 0 0,3 0 0,0 0 0,-3 0 0,1 9 0,2-7 0,0 7 0,-3-9 0,-11 0 0,11 9 0,-8-7 0,20 7 0,-9-9 0,0 8 0,9-6 0,-9 6 0,11-8 0,28 0 0,-21 0 0,21 0 0,-39 0 0,8 0 0,-19 0 0,8 0 0,-11 0 0,0 8 0,12-6 0,-10 6 0,10-8 0,-21 0 0,6 0 0,10 8 0,-3-6 0,24 6 0,-26 0 0,10-6 0,-1 6 0,-8-8 0,19 9 0,-19-6 0,20 6 0,-20-1 0,8-6 0,-11 6 0,0 0 0,11-6 0,-8 6 0,8-8 0,-11 0 0,11 0 0,-8 8 0,9-6 0,-12 6 0,11-8 0,-8 0 0,19 0 0,-19 0 0,20 0 0,-9 9 0,11-7 0,-11 7 0,36-9 0,-29 0 0,32 0 0,-39 0 0,8 0 0,-19 0 0,20 0 0,-9 0 0,0 0 0,8 0 0,-8 0 0,12 0 0,-12 0 0,8 0 0,6 0 0,1 0 0,9 0 0,-12 0 0,-1 0 0,0 0 0,1 0 0,-1 0 0,28 0 0,-8 0 0,11 0 0,-17 0 0,-14 0 0,1 0 0,-12 0 0,8 0 0,-19 0 0,9 0 0,-12 0 0,0 0 0,0 0 0,0 0 0,0 0 0,0 8 0,-10-6 0,8 6 0,-16-8 0,16 0 0,0 0 0,-5 0 0,2 0 0,-8 7 0,3-5 0,8 5 0,2-7 0,0 0 0,-9 0 0,7 0 0,-16 0 0,16 0 0,-9 0 0,1 0 0,4 0 0,-6 0 0,10 0 0,-10 0 0,17 0 0,-12 0 0,5 0 0,-9 0 0,6 0 0,-2 0 0,5 0 0,0 0 0,-7 0 0,9 0 0,0 0 0,-9 0 0,6 0 0,-6 0 0,21 0 0,-19 0 0,16 0 0,-6 0 0,-1 0 0,1 0 0,6 0 0,-15 0 0,28 0 0,-19 0 0,8 0 0,0 0 0,20 0 0,-2 0 0,12 0 0,-15 0 0,-1 0 0,0 0 0,1 0 0,-1 0 0,1 0 0,-1 0 0,14 0 0,3 0 0,0 0 0,10 0 0,-10 0 0,13 0 0,1 0 0,-39 0 0,0 0 0,43 0 0,-35 0 0,0 0 0,34 0 0,-35 0 0,2 0 0,6 0 0,0 0 0,-2 0 0,0 0 0,3 0 0,-2 0 0,-12 0 0,-3 0 0,39 0 0,-13 0 0,10 0 0,-23 0 0,10 0 0,-14 0 0,0 0 0,33 0 0,-36 0 0,21 0 0,-32 0 0,-8 0 0,8 0 0,33 8 0,-33-6 0,32 6 0,-45-8 0,-8 0 0,4 0 0,-6 6 0,1-4 0,4 5 0,-4-7 0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4:44.557"/>
    </inkml:context>
    <inkml:brush xml:id="br0">
      <inkml:brushProperty name="width" value="0.5" units="cm"/>
      <inkml:brushProperty name="height" value="1" units="cm"/>
      <inkml:brushProperty name="color" value="#FFACD5"/>
      <inkml:brushProperty name="tip" value="rectangle"/>
      <inkml:brushProperty name="rasterOp" value="maskPen"/>
    </inkml:brush>
  </inkml:definitions>
  <inkml:trace contextRef="#ctx0" brushRef="#br0">0 1 16383,'53'0'0,"-1"0"0,1 0 0,-5 0 0,3 0 0,-1 0 0,-3 0 0,-20 0 0,7 0 0,-16 0 0,15 0 0,-8 0 0,2 0 0,2 0 0,-4 0 0,-1 0 0,6 0 0,-6 0 0,1 0 0,4 0 0,-4 0 0,-1 0 0,6 0 0,-6 0 0,1 0 0,4 0 0,-4 0 0,-1 0 0,6 0 0,-6 0 0,0 0 0,6 0 0,-6 0 0,1 0 0,5 0 0,-6 0 0,0 0 0,6 0 0,-6 0 0,1 0 0,4 0 0,-4 0 0,-1 0 0,6 0 0,-6 0 0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8:13.688"/>
    </inkml:context>
    <inkml:brush xml:id="br0">
      <inkml:brushProperty name="width" value="0.5" units="cm"/>
      <inkml:brushProperty name="height" value="1" units="cm"/>
      <inkml:brushProperty name="color" value="#FFACD5"/>
      <inkml:brushProperty name="tip" value="rectangle"/>
      <inkml:brushProperty name="rasterOp" value="maskPen"/>
    </inkml:brush>
  </inkml:definitions>
  <inkml:trace contextRef="#ctx0" brushRef="#br0">0 1 16383,'83'0'0,"-1"0"0,-23 0 0,-3 0 0,3 0 0,-3 0 0,17 0 0,20 0 0,0 0 0,1 0 0,-12 0 0,-13 0 0,-4 0 0,-17 0 0,-1 0 0,-3 0 0,-16 0 0,8 0 0,-10 0 0,1 0 0,8 0 0,-6 0 0,6 0 0,-9 0 0,1 0 0,0 0 0,0 0 0,8 0 0,-7 0 0,7 0 0,-8 0 0,0 0 0,-1 0 0,1 0 0,0 0 0,0 0 0,-1 0 0,1 0 0,0 0 0,4 0 0,-3 0 0,4 0 0,-5 0 0,0 0 0,-1 0 0,1 0 0,5 0 0,-4 0 0,4 0 0,-6 0 0,6 0 0,-10 0 0,8 0 0,2 0 0,-9 0 0,13 0 0,-10 6 0,-5-5 0,19 5 0,-24-6 0,18 5 0,-11-4 0,2 5 0,9-6 0,-10 0 0,5 0 0,-1 0 0,2 0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8:18.595"/>
    </inkml:context>
    <inkml:brush xml:id="br0">
      <inkml:brushProperty name="width" value="0.5" units="cm"/>
      <inkml:brushProperty name="height" value="1" units="cm"/>
      <inkml:brushProperty name="color" value="#FFACD5"/>
      <inkml:brushProperty name="tip" value="rectangle"/>
      <inkml:brushProperty name="rasterOp" value="maskPen"/>
    </inkml:brush>
  </inkml:definitions>
  <inkml:trace contextRef="#ctx0" brushRef="#br0">1 1 16383,'74'0'0,"0"0"0,14 0 0,-2 0 0,-28 0 0,1 0 0,12 0 0,7 0 0,-8 0 0,-19 0 0,0 0 0,48 0 0,1 0 0,-47 0 0,-4 0 0,13 0 0,0 0 0,-1 0 0,-2 0 0,38 0 0,-37 0 0,-1 0 0,17 0 0,-25 0 0,-1 0 0,10 0 0,31 0 0,-20 0 0,8 0 0,-12 0 0,1 0 0,0 0 0,-10 0 0,7 0 0,-17 0 0,17 0 0,-17 0 0,18 0 0,-18 0 0,17 0 0,-7 0 0,9 0 0,1 0 0,11 0 0,-8 0 0,8 0 0,-11 0 0,-10 0 0,7 0 0,-17 0 0,17 0 0,-7 0 0,0 0 0,7 0 0,-17 0 0,17 0 0,-17 0 0,8 0 0,-11 0 0,1 0 0,20 0 0,-16 0 0,16 0 0,-21 0 0,1 0 0,9 0 0,-7 0 0,8 0 0,-19 0 0,6 0 0,-14 0 0,6 0 0,-8 0 0,-7 0 0,16 0 0,-13 0 0,9 0 0,5 0 0,-21 0 0,20 0 0,-13 0 0,2 0 0,8 0 0,-8 0 0,3 0 0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8:34.614"/>
    </inkml:context>
    <inkml:brush xml:id="br0">
      <inkml:brushProperty name="width" value="0.5" units="cm"/>
      <inkml:brushProperty name="height" value="1" units="cm"/>
      <inkml:brushProperty name="color" value="#FFACD5"/>
      <inkml:brushProperty name="tip" value="rectangle"/>
      <inkml:brushProperty name="rasterOp" value="maskPen"/>
    </inkml:brush>
  </inkml:definitions>
  <inkml:trace contextRef="#ctx0" brushRef="#br0">0 1 16383,'99'0'0,"-2"0"0,-3 0 0,-1 0 0,-24 0 0,-1 0 0,25 0 0,-25 0 0,-1 0 0,15 0 0,-29 0 0,0 0 0,32 0 0,-32 0 0,-2 0 0,20 0 0,8 0 0,-11 0 0,-1 0 0,-9 0 0,7 0 0,-7 0 0,10 7 0,0-5 0,11 6 0,-8-1 0,19-5 0,-8 6 0,11 0 0,-11-6 0,9 6 0,-9 1 0,11-7 0,-11 6 0,-2-8 0,-1 0 0,-9 0 0,9 0 0,1 0 0,-10 8 0,21-7 0,-21 15 0,9-15 0,1 7 0,15 1 0,-10-7 0,-19 3 0,-1-1 0,13-4 0,-22 4 0,6 1 0,21-4 0,-2 0 0,-30 3 0,1 0 0,35-4 0,-1 0 0,-4 8 0,11-6 0,0 7 0,1-9 0,-1 0 0,1 0 0,-34 0 0,1 0 0,28 0 0,-30 0 0,0 0 0,23 0 0,-29 0 0,0 0 0,44 0 0,-44 0 0,1 0 0,-1 0 0,0 0 0,44 0 0,-3-1 0,0 2 0,-1 5 0,-6-5 0,-4 0 0,-10 6 0,20-7 0,0 0 0,1 0 0,-1 8 0,1-6 0,-1 6 0,-32-2 0,-1-2 0,29-1 0,-29 2 0,-2 0 0,13-5 0,8 0 0,0 8 0,-18-6 0,15 6 0,-28-8 0,18 0 0,-18 0 0,7 7 0,21-5 0,-13 4 0,15-6 0,-23 0 0,0 0 0,-7 0 0,18 0 0,-8 0 0,9 0 0,1 0 0,0 0 0,0 0 0,-1 0 0,1 0 0,0 0 0,-10 0 0,37 0 0,-39 0 0,39 0 0,-37 0 0,0 0 0,-3 0 0,-10 0 0,-7 0 0,5 0 0,-14 0 0,14 0 0,-14 0 0,-1 0 0,-3 0 0,-1 0 0,2 0 0,3 0 0,-6 0 0,5 0 0,-3 0 0,3 0 0,1 0 0,-5 5 0,5 2 0,-6-1 0,0-1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3:57:39.276"/>
    </inkml:context>
    <inkml:brush xml:id="br0">
      <inkml:brushProperty name="width" value="0.5" units="cm"/>
      <inkml:brushProperty name="height" value="1" units="cm"/>
      <inkml:brushProperty name="color" value="#EF0C4D"/>
      <inkml:brushProperty name="tip" value="rectangle"/>
      <inkml:brushProperty name="rasterOp" value="maskPen"/>
    </inkml:brush>
  </inkml:definitions>
  <inkml:trace contextRef="#ctx0" brushRef="#br0">90 1 16383,'57'23'0,"-5"-9"0,-43-7 0,12-7 0,8 13 0,-4-10 0,2 10 0,-6-6 0,2 1 0,7 0 0,-8 5 0,6-5 0,-5 7 0,0-7 0,6-1 0,-5-1 0,0-4 0,4 11 0,-18 8 0,3 3 0,-13 12 0,-7-13 0,-8-2 0,-16 1 0,6-5 0,-14 6 0,22-8 0,-6 1 0,1 5 0,6-5 0,-6 12 0,7-12 0,1 5 0,-8 0 0,12 4 0,-11 7 0,4-6 0,-1 6 0,-7-6 0,16-1 0,-7 7 0,7-7 0,-8 9 0,1-9 0,7 6 0,-6-5 0,7-1 0,-8-2 0,8 0 0,-5 0 0,4 2 0,-6 3 0,0-12 0,1 12 0,-1-12 0,6 12 0,-4-5 0,12 6 0,-13-6 0,6 4 0,54-23 0,-33 7 0,50-18 0,-49 7 0,9 0 0,7 0 0,-4 0 0,9 13 0,-19-9 0,12 22 0,-5-17 0,-1 13 0,6-14 0,-12 5 0,12-5 0,-5 7 0,0-1 0,4 1 0,-10 0 0,10-1 0,-4 1 0,0 0 0,-2-1 0,-13 14 0,-1 3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3:57:47.645"/>
    </inkml:context>
    <inkml:brush xml:id="br0">
      <inkml:brushProperty name="width" value="0.5" units="cm"/>
      <inkml:brushProperty name="height" value="1" units="cm"/>
      <inkml:brushProperty name="color" value="#EF0C4D"/>
      <inkml:brushProperty name="tip" value="rectangle"/>
      <inkml:brushProperty name="rasterOp" value="maskPen"/>
    </inkml:brush>
  </inkml:definitions>
  <inkml:trace contextRef="#ctx0" brushRef="#br0">31 1 16383,'53'0'0,"-1"0"0,44 0 0,-27 0 0,-8 8 0,9-6 0,-13 15 0,1-15 0,-1 15 0,-10-15 0,-11 13 0,-5-13 0,-14 11 0,14-12 0,-7 12 0,0-11 0,4 11 0,-5-11 0,6 4 0,1-6 0,-8 0 0,6 0 0,-5 7 0,-7 20 0,-3-7 0,-49 14 0,11-26 0,-22 5 0,15-11 0,7 5 0,0-1 0,-7-4 0,0 12 0,5-12 0,-3 12 0,6-5 0,-1 6 0,-9 2 0,0 0 0,0 0 0,-10 9 0,-3 3 0,0 0 0,-8 6 0,8-6 0,-11 1 0,11 4 0,-8-14 0,19 5 0,-9-7 0,12-1 0,7-2 0,3-5 0,101-4 0,-49-6 0,33 0 0,4 0 0,-16 0 0,32 0 0,-21 0 0,21 0 0,-21 0 0,8 0 0,-11 0 0,-11 0 0,-3 0 0,-19 0 0,7 0 0,-9 0 0,2 0 0,2 13 0,-10-3 0,10 11 0,-10-6 0,4-1 0,0 1 0,-11 13 0,3-4 0,-20 6 0,-23-9 0,10-13 0,-17-2 0,14 2 0,6-6 0,-19 5 0,17 0 0,-9-6 0,5 13 0,-1-5 0,-9 0 0,9 4 0,-7-11 0,14 11 0,-15-4 0,15 6 0,-15-6 0,0 4 0,-3-4 0,2-1 0,10 6 0,2-12 0,-3 11 0,-5-11 0,-1 4 0,7 1 0,-5 1 0,5 6 0,-1-5 0,3 10 0,-1-9 0,6 11 0,-12 0 0,11-4 0,-4-3 0,-7-1 0,9-5 0,70 7 0,-34-7 0,63-1 0,-65-7 0,0 0 0,19 0 0,-15 0 0,16 0 0,-8 0 0,-9 0 0,17 0 0,-13 0 0,1 0 0,11 0 0,-16 0 0,17 0 0,-13 6 0,1 2 0,5 7 0,-12 0 0,12-1 0,-5 1 0,-1-7 0,6 5 0,-5-5 0,0 7 0,5-7 0,-6-1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3:58:06.240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204 1 16383,'58'0'0,"1"0"0,39 0 0,-1 0 0,-6 0 0,-33 0 0,2 0 0,-8 0 0,-1 0 0,49 0 0,-27 0 0,9 0 0,-32 0 0,7 0 0,-32 0 0,6 0 0,-7 0 0,1 0 0,-54 47 0,9-27 0,-42 37 0,28-41 0,-10 2 0,8-1 0,-19 10 0,18-7 0,-18 15 0,8-6 0,0 7 0,-8 2 0,8-2 0,-11 2 0,1-8 0,10 4 0,-8-13 0,18 3 0,-7 1 0,19-7 0,-7 6 0,15-15 0,-6 5 0,-6-6 0,98 6 0,-62-5 0,89-3 0,-79-6 0,15 0 0,-7 0 0,0 0 0,7 0 0,-7 0 0,9 0 0,-1 0 0,1 8 0,-1 1 0,1 8 0,-9-1 0,7 0 0,-15-7 0,12 5 0,-6-13 0,0 12 0,5-5 0,-6 7 0,1-7 0,5 5 0,-3-4 0,6 7 0,-5 0 0,5 1 0,-14-9 0,13 13 0,-8-18 0,1 16 0,-8 3 0,-15 2 0,-17 6 0,-15-7 0,-4-6 0,4-2 0,-10 3 0,14-2 0,-16 2 0,10-1 0,0 7 0,-10 4 0,-4 0 0,1 6 0,-7-5 0,6-1 0,-9 8 0,-1-7 0,1 1 0,-1 6 0,11-16 0,3 6 0,10-9 0,8-1 0,-5 1 0,7 4 0,-1-4 0,4 5 0,6-8 0,-7 1 0,-1 6 0,0-11 0,1 9 0,102-17 0,-27 5 0,14-7 0,2 0 0,4 0 0,24 0 0,-33 0 0,32 0 0,-23 0 0,0 0 0,-3 0 0,-23 0 0,-3 0 0,-10 0 0,-9 0 0,5 0 0,-8 0 0,-47 46 0,21-28 0,-54 31 0,26-36 0,-4-4 0,4 6 0,1-6 0,5 5 0,-8-5 0,9 0 0,-7 6 0,-4-4 0,0 6 0,-9 0 0,11 0 0,1 0 0,-1 0 0,0 0 0,0 0 0,0-1 0,0 1 0,0-7 0,0 5 0,9-14 0,2 7 0,-1-1 0,1 2 0,-9 0 0,9-3 0,-5 1 0,5 1 0,0 0 0,-5 5 0,4-5 0,1 7 0,-5 0 0,5-1 0,0-5 0,-5 4 0,100-12 0,-50 6 0,70-7 0,-54-7 0,-19 5 0,10-4 0,1 6 0,-3 0 0,13-8 0,-6 6 0,-1-5 0,1 7 0,0 0 0,-1 0 0,12 0 0,1 0 0,1 0 0,8 0 0,-19 0 0,19 0 0,-19 0 0,8 0 0,-10 0 0,-9 0 0,7 0 0,-9 0 0,2 0 0,9 0 0,-16 0 0,16 0 0,-11 0 0,0 0 0,11 0 0,-16 6 0,16-4 0,-11 4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3:58:14.411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0 16383,'54'0'0,"0"0"0,34 0 0,-44 0 0,0 0 0,-8 0 0,8 0 0,-10 0 0,-9 0 0,7 0 0,-7 0 0,9 0 0,-1 0 0,1 0 0,-9 0 0,7 0 0,-7 0 0,9 0 0,-1 0 0,1 0 0,10 0 0,-8 8 0,9-7 0,-12 14 0,11-13 0,-7 6 0,7-1 0,-19-5 0,-2 6 0,7-8 0,-12 0 0,18 0 0,-13 0 0,-88 36 0,32-18 0,-22 5 0,-4 1 0,1-6 0,1 1 0,-1 0 0,-12 11 0,9 0 0,-9 10 0,13-2 0,-1 1 0,0-1 0,11-2 0,3-8 0,10 4 0,9-14 0,-7 6 0,15-9 0,-6 0 0,1 0 0,-1-7 0,103-8 0,-17-2 0,3-1 0,3 0 0,27 3 0,-8 0 0,-37 0 0,1 0 0,0 0 0,0 0 0,47 0 0,-13 0 0,-1 0 0,-12 8 0,-14-6 0,-14 14 0,-20-14 0,-2 12 0,-2-6 0,-11 20 0,-25-3 0,-7 6 0,-26-15 0,23-9 0,-7 1 0,7-6 0,-9 13 0,0-6 0,0 8 0,0 0 0,-10 0 0,-3 1 0,-11 1 0,1 9 0,-1 1 0,1 10 0,-1-1 0,0 0 0,1 0 0,10-2 0,-8-7 0,18 3 0,-7-4 0,10-2 0,0-2 0,9-8 0,1 0 0,3 5 0,4-5 0,-4 5 0,6 0 0,0-4 0,-6 10 0,4-10 0,-4 4 0,-1-6 0,6-1 0,-13 1 0,13 0 0,85-43 0,-48 25 0,30-19 0,-2 1 0,-32 19 0,15-6 0,-7 8 0,9 0 0,-1 0 0,1 0 0,0 0 0,10 0 0,-8 0 0,8 0 0,-10 0 0,0 0 0,-1 0 0,1 0 0,0 0 0,-9 0 0,6 0 0,-7 0 0,0 0 0,11-6 0,-18 4 0,18-11 0,-13 11 0,1-4 0,12-1 0,-18 5 0,18-4 0,-11 6 0,0 0 0,5 0 0,-6 0 0,6 0 0,1 0 0,-7 0 0,-2 0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34:50.122"/>
    </inkml:context>
    <inkml:brush xml:id="br0">
      <inkml:brushProperty name="width" value="0.5" units="cm"/>
      <inkml:brushProperty name="height" value="1" units="cm"/>
      <inkml:brushProperty name="color" value="#FFACD5"/>
      <inkml:brushProperty name="tip" value="rectangle"/>
      <inkml:brushProperty name="rasterOp" value="maskPen"/>
    </inkml:brush>
  </inkml:definitions>
  <inkml:trace contextRef="#ctx0" brushRef="#br0">124 169 16383,'0'53'0,"0"0"0,0 8 0,0-1 0,0-6 0,0 2 0,0 36 0,0 7 0,0-3 0,0 2 0,0-19 0,0 3 0,0 1 0,0 4 0,0 0 0,0-2 0,0-10 0,0-2 0,0 3 0,0 9 0,0 3 0,0-3 0,0-8 0,0-2 0,0-3 0,0 23 0,0-1 0,0-25 0,0 1 0,0-3 0,0 8 0,0 0 0,0 22 0,0 1 0,0-16 0,0-3 0,0 0 0,0-2 0,0-6 0,0-2 0,0-7 0,0 1 0,0 5 0,0 0 0,0-13 0,0 0 0,0 5 0,0 1 0,0-8 0,0 0 0,0-1 0,0 2 0,0 14 0,0 2 0,0-6 0,0 1 0,0 12 0,0 2 0,0 0 0,0-2 0,0-5 0,0 0 0,0 15 0,0-1 0,1-22 0,-2 1 0,-10 29 0,-2 0 0,10-35 0,0 0 0,-9 27 0,0-1 0,5-21 0,3-3 0,3 1 0,0 1 0,-10 5 0,1 0 0,9-13 0,-1 0 0,-8 4 0,0 3 0,8 8 0,2 0 0,-5-12 0,0-1 0,5 7 0,0 0 0,0-12 0,0-1 0,0 3 0,0 0 0,0 43 0,0-30 0,0-2 0,0 8 0,0-16 0,0 1 0,0 24 0,0-29 0,0 1 0,0-1 0,0 0 0,0 40 0,0-41 0,0-1 0,0 29 0,0 10 0,0-13 0,0 13 0,0-9 0,0 9 0,0-13 0,0 0 0,0-28 0,0 2 0,0 32 0,0 5 0,0-13 0,0-21 0,0 20 0,0 5 0,0-19 0,0 13 0,0-31 0,9 21 0,-7-8 0,7 8 0,-9-11 0,0 0 0,0 10 0,0-7 0,0 19 0,0 15 0,0-17 0,0 14 0,0-35 0,0 1 0,0 11 0,0-8 0,0 8 0,0 0 0,0-9 0,0 9 0,0 0 0,0-8 0,8 19 0,-6-8 0,7 24 0,-9-10 0,0-28 0,0-1 0,0 29 0,0 10 0,0-13 0,0 0 0,0 0 0,0-11 0,0 21 0,0-29 0,0 29 0,0-21 0,0 11 0,0-11 0,0 20 0,0-28 0,0 7 0,0-16 0,0-7 0,0 10 0,0-10 0,0-2 0,0-9 0,0-1 0,0-7 0,0 5 0,0-7 0,0 9 0,0-3 0,0 1 0,0-1 0,0-1 0,0 1 0,0-1 0,0 0 0,0 1 0,0-1 0,0 1 0,0-1 0,-6 1 0,5-1 0,-5 1 0,6-1 0,0 1 0,0-1 0,0 1 0,17-7 0,23-7 0,0-7 0,13 1 0,-13 2 0,-7 7 0,7 0 0,-10-8 0,0 6 0,10-5 0,-7 0 0,7-2 0,-10 0 0,1-5 0,-1 4 0,6-6 0,-4 0 0,4 0 0,-5 0 0,-9 0 0,7 0 0,-6 0 0,7 0 0,0 0 0,10 0 0,-7 0 0,16 0 0,-16 0 0,16 0 0,-6 0 0,-1 0 0,7 0 0,-7 0 0,1 0 0,6 0 0,-7 0 0,0 0 0,12 0 0,-20 0 0,9 0 0,-20 0 0,6 0 0,-7 0 0,9 0 0,9 0 0,-8 0 0,18 0 0,-8 0 0,10 0 0,-1 0 0,1 0 0,11 0 0,-8 0 0,8 0 0,-12 0 0,1 0 0,0 0 0,11 0 0,-18 0 0,50 9 0,-44 1 0,35 0 0,-35 5 0,1-13 0,0 6 0,0-1 0,22-5 0,-26 6 0,25-8 0,5 0 0,-17 0 0,27 0 0,-36 0 0,11 0 0,-8 0 0,9 0 0,3 0 0,13 0 0,-14 0 0,3 0 0,-12 0 0,-3 0 0,20 0 0,-21 0 0,3 0 0,11 0 0,0 0 0,27 0 0,-26 0 0,10 0 0,-10 0 0,26 0 0,-13 0 0,-3 0 0,-9 0 0,18 0 0,-21 0 0,-5-4 0,1-1 0,15 3 0,-22-2 0,-1-1 0,21-2 0,-18 5 0,18-14 0,-10 15 0,-19-7 0,0 8 0,-4-7 0,-24 5 0,34-5 0,-14 7 0,29-7 0,-8 5 0,10-6 0,-26 8 0,1 0 0,-8-6 0,-12 5 0,11-5 0,-7 6 0,4 0 0,4 0 0,8-7 0,-18 5 0,16-5 0,-21 7 0,2 0 0,7 0 0,-13-29 0,2-35 0,-13-3 0,-6-19 0,0 23 0,0 7 0,0 0 0,0-22 0,0 24 0,0-1 0,0-32 0,0 27 0,0-26 0,7 11 0,-5 26 0,13-23 0,-5 16 0,-1 10 0,-1-8 0,-8 10 0,0 10 0,0-16 0,0 26 0,6-9 0,-5 12 0,5-14 0,-6 13 0,0-13 0,0-2 0,0 4 0,0-35 0,0 32 0,0-41 0,0 31 0,0-33 0,0 34 0,0-9 0,0 23 0,0 1 0,0-14 0,0 4 0,0-6 0,0 4 0,0-13 0,0 12 0,0-33 0,0 30 0,0-33 0,0 33 0,0-31 0,0 41 0,0-31 0,7 19 0,-5 1 0,4 2 0,-6 11 0,6 10 0,-4-8 0,4 11 0,-6-5 0,0-1 0,0-8 0,0 12 0,0-11 0,0 5 0,0-17 0,0 6 0,0-17 0,0 9 0,0 1 0,0-3 0,0 25 0,0-8 0,0 12 0,0-6 0,0 1 0,0-1 0,-7-8 0,5 5 0,-5-30 0,0 15 0,5-44 0,-14-3 0,15 39 0,0-1 0,-14-38 0,13-6 0,-14 29 0,14 15 0,1-4 0,-7 0 0,-2-3 0,4-17 0,0-1 0,-4 11 0,-1-2 0,0-17 0,1-1 0,-1 19 0,1 2 0,4-6 0,0 0 0,-2-3 0,-1 2 0,4 13 0,-1 1 0,-3 1 0,-1 0 0,0-3 0,0 1 0,1 7 0,-1 2 0,-9-43 0,14 29 0,0 0 0,-11-20 0,15 34 0,1 0 0,-15-36 0,13 28 0,-5 3 0,7 15 0,0 19 0,0-12 0,0-33 0,0 17 0,0-3 0,0 1 0,0-3 0,0-11 0,0 0 0,0 13 0,0 1 0,0 1 0,0-2 0,0-13 0,0 0 0,0 12 0,0 1 0,0-11 0,0 1 0,0 9 0,0 4 0,0-18 0,0-8 0,0 18 0,-7-24 0,5 24 0,-6-18 0,8 18 0,0-33 0,0 21 0,0-27 0,0 17 0,-3 24 0,-2-1 0,1 4 0,-1 1 0,-4-6 0,1 3 0,-2-25 0,2-17 0,0 6 0,3 34 0,0-2 0,-1-5 0,1 1 0,1 11 0,0 0 0,0-14 0,0-1 0,3 8 0,0 0 0,-4-17 0,1-1 0,3 6 0,2 1 0,-1 6 0,0 1 0,0 5 0,0 3 0,0-39 0,0 17 0,0-1 0,0 10 0,0-13 0,0-10 0,0-3 0,0 1 0,0 38 0,0-1 0,0-40 0,0 34 0,0-1 0,0 11 0,0 0 0,0-6 0,0 3 0,0-29 0,0 5 0,0 32 0,0-2 0,0-5 0,0 7 0,0-13 0,0 24 0,0 3 0,0 7 0,0 0 0,0 0 0,0 0 0,0 1 0,0-3 0,0-13 0,0-15 0,0-16 0,0-10 0,0 30 0,0 1 0,0-27 0,0 0 0,0 37 0,0 21 0,-37 14 0,15 14 0,-30 14 0,25 5 0,0 1 0,-7 0 0,5-6 0,-19-1 0,18-13 0,-11-1 0,7 1 0,-2-6 0,-16 6 0,-11-7 0,-20 0 0,-11 0 0,37 0 0,-1 0 0,5 0 0,-1 0 0,-3 0 0,-1 0 0,6 4 0,0 0 0,-7-3 0,1 0 0,-40 6 0,44-6 0,2-2 0,-21 1 0,-7 0 0,7 0 0,-9 8 0,-10-6 0,7 5 0,18-2 0,-2-1 0,12-3 0,0 0 0,-14 3 0,1 1 0,11-5 0,3 0 0,-39 0 0,38 0 0,-1 0 0,-30 0 0,-8 0 0,16 0 0,7 0 0,-10 0 0,27 0 0,-3 0 0,9 0 0,0 0 0,-9 0 0,1 0 0,-34 0 0,19 0 0,-21-7 0,27 5 0,-17-5 0,31 7 0,-13 0 0,19 0 0,-10 0 0,5 0 0,-2 0 0,-16 0 0,-17 0 0,-8 0 0,42 0 0,-2 0 0,-4 0 0,1 0 0,-31 0 0,3 0 0,35 0 0,8 0 0,7 0 0,9 0 0,2 0 0,-2 0 0,-1 0 0,-11 0 0,17 0 0,-17 0 0,16 0 0,-17 0 0,-4 0 0,0 0 0,6 0 0,-3 0 0,1 0 0,-6 0 0,-13 0 0,27 0 0,-7 0 0,24 0 0,-10 0 0,-2 0 0,-2 0 0,2 0 0,2 0 0,4 0 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34:50.122"/>
    </inkml:context>
    <inkml:brush xml:id="br0">
      <inkml:brushProperty name="width" value="0.5" units="cm"/>
      <inkml:brushProperty name="height" value="1" units="cm"/>
      <inkml:brushProperty name="color" value="#FFACD5"/>
      <inkml:brushProperty name="tip" value="rectangle"/>
      <inkml:brushProperty name="rasterOp" value="maskPen"/>
    </inkml:brush>
  </inkml:definitions>
  <inkml:trace contextRef="#ctx0" brushRef="#br0">124 169 16383,'0'53'0,"0"0"0,0 8 0,0-1 0,0-6 0,0 2 0,0 36 0,0 7 0,0-3 0,0 2 0,0-19 0,0 3 0,0 1 0,0 4 0,0 0 0,0-2 0,0-10 0,0-2 0,0 3 0,0 9 0,0 3 0,0-3 0,0-8 0,0-2 0,0-3 0,0 23 0,0-1 0,0-25 0,0 1 0,0-3 0,0 8 0,0 0 0,0 22 0,0 1 0,0-16 0,0-3 0,0 0 0,0-2 0,0-6 0,0-2 0,0-7 0,0 1 0,0 5 0,0 0 0,0-13 0,0 0 0,0 5 0,0 1 0,0-8 0,0 0 0,0-1 0,0 2 0,0 14 0,0 2 0,0-6 0,0 1 0,0 12 0,0 2 0,0 0 0,0-2 0,0-5 0,0 0 0,0 15 0,0-1 0,1-22 0,-2 1 0,-10 29 0,-2 0 0,10-35 0,0 0 0,-9 27 0,0-1 0,5-21 0,3-3 0,3 1 0,0 1 0,-10 5 0,1 0 0,9-13 0,-1 0 0,-8 4 0,0 3 0,8 8 0,2 0 0,-5-12 0,0-1 0,5 7 0,0 0 0,0-12 0,0-1 0,0 3 0,0 0 0,0 43 0,0-30 0,0-2 0,0 8 0,0-16 0,0 1 0,0 24 0,0-29 0,0 1 0,0-1 0,0 0 0,0 40 0,0-41 0,0-1 0,0 29 0,0 10 0,0-13 0,0 13 0,0-9 0,0 9 0,0-13 0,0 0 0,0-28 0,0 2 0,0 32 0,0 5 0,0-13 0,0-21 0,0 20 0,0 5 0,0-19 0,0 13 0,0-31 0,9 21 0,-7-8 0,7 8 0,-9-11 0,0 0 0,0 10 0,0-7 0,0 19 0,0 15 0,0-17 0,0 14 0,0-35 0,0 1 0,0 11 0,0-8 0,0 8 0,0 0 0,0-9 0,0 9 0,0 0 0,0-8 0,8 19 0,-6-8 0,7 24 0,-9-10 0,0-28 0,0-1 0,0 29 0,0 10 0,0-13 0,0 0 0,0 0 0,0-11 0,0 21 0,0-29 0,0 29 0,0-21 0,0 11 0,0-11 0,0 20 0,0-28 0,0 7 0,0-16 0,0-7 0,0 10 0,0-10 0,0-2 0,0-9 0,0-1 0,0-7 0,0 5 0,0-7 0,0 9 0,0-3 0,0 1 0,0-1 0,0-1 0,0 1 0,0-1 0,0 0 0,0 1 0,0-1 0,0 1 0,0-1 0,-6 1 0,5-1 0,-5 1 0,6-1 0,0 1 0,0-1 0,0 1 0,17-7 0,23-7 0,0-7 0,13 1 0,-13 2 0,-7 7 0,7 0 0,-10-8 0,0 6 0,10-5 0,-7 0 0,7-2 0,-10 0 0,1-5 0,-1 4 0,6-6 0,-4 0 0,4 0 0,-5 0 0,-9 0 0,7 0 0,-6 0 0,7 0 0,0 0 0,10 0 0,-7 0 0,16 0 0,-16 0 0,16 0 0,-6 0 0,-1 0 0,7 0 0,-7 0 0,1 0 0,6 0 0,-7 0 0,0 0 0,12 0 0,-20 0 0,9 0 0,-20 0 0,6 0 0,-7 0 0,9 0 0,9 0 0,-8 0 0,18 0 0,-8 0 0,10 0 0,-1 0 0,1 0 0,11 0 0,-8 0 0,8 0 0,-12 0 0,1 0 0,0 0 0,11 0 0,-18 0 0,50 9 0,-44 1 0,35 0 0,-35 5 0,1-13 0,0 6 0,0-1 0,22-5 0,-26 6 0,25-8 0,5 0 0,-17 0 0,27 0 0,-36 0 0,11 0 0,-8 0 0,9 0 0,3 0 0,13 0 0,-14 0 0,3 0 0,-12 0 0,-3 0 0,20 0 0,-21 0 0,3 0 0,11 0 0,0 0 0,27 0 0,-26 0 0,10 0 0,-10 0 0,26 0 0,-13 0 0,-3 0 0,-9 0 0,18 0 0,-21 0 0,-5-4 0,1-1 0,15 3 0,-22-2 0,-1-1 0,21-2 0,-18 5 0,18-14 0,-10 15 0,-19-7 0,0 8 0,-4-7 0,-24 5 0,34-5 0,-14 7 0,29-7 0,-8 5 0,10-6 0,-26 8 0,1 0 0,-8-6 0,-12 5 0,11-5 0,-7 6 0,4 0 0,4 0 0,8-7 0,-18 5 0,16-5 0,-21 7 0,2 0 0,7 0 0,-13-29 0,2-35 0,-13-3 0,-6-19 0,0 23 0,0 7 0,0 0 0,0-22 0,0 24 0,0-1 0,0-32 0,0 27 0,0-26 0,7 11 0,-5 26 0,13-23 0,-5 16 0,-1 10 0,-1-8 0,-8 10 0,0 10 0,0-16 0,0 26 0,6-9 0,-5 12 0,5-14 0,-6 13 0,0-13 0,0-2 0,0 4 0,0-35 0,0 32 0,0-41 0,0 31 0,0-33 0,0 34 0,0-9 0,0 23 0,0 1 0,0-14 0,0 4 0,0-6 0,0 4 0,0-13 0,0 12 0,0-33 0,0 30 0,0-33 0,0 33 0,0-31 0,0 41 0,0-31 0,7 19 0,-5 1 0,4 2 0,-6 11 0,6 10 0,-4-8 0,4 11 0,-6-5 0,0-1 0,0-8 0,0 12 0,0-11 0,0 5 0,0-17 0,0 6 0,0-17 0,0 9 0,0 1 0,0-3 0,0 25 0,0-8 0,0 12 0,0-6 0,0 1 0,0-1 0,-7-8 0,5 5 0,-5-30 0,0 15 0,5-44 0,-14-3 0,15 39 0,0-1 0,-14-38 0,13-6 0,-14 29 0,14 15 0,1-4 0,-7 0 0,-2-3 0,4-17 0,0-1 0,-4 11 0,-1-2 0,0-17 0,1-1 0,-1 19 0,1 2 0,4-6 0,0 0 0,-2-3 0,-1 2 0,4 13 0,-1 1 0,-3 1 0,-1 0 0,0-3 0,0 1 0,1 7 0,-1 2 0,-9-43 0,14 29 0,0 0 0,-11-20 0,15 34 0,1 0 0,-15-36 0,13 28 0,-5 3 0,7 15 0,0 19 0,0-12 0,0-33 0,0 17 0,0-3 0,0 1 0,0-3 0,0-11 0,0 0 0,0 13 0,0 1 0,0 1 0,0-2 0,0-13 0,0 0 0,0 12 0,0 1 0,0-11 0,0 1 0,0 9 0,0 4 0,0-18 0,0-8 0,0 18 0,-7-24 0,5 24 0,-6-18 0,8 18 0,0-33 0,0 21 0,0-27 0,0 17 0,-3 24 0,-2-1 0,1 4 0,-1 1 0,-4-6 0,1 3 0,-2-25 0,2-17 0,0 6 0,3 34 0,0-2 0,-1-5 0,1 1 0,1 11 0,0 0 0,0-14 0,0-1 0,3 8 0,0 0 0,-4-17 0,1-1 0,3 6 0,2 1 0,-1 6 0,0 1 0,0 5 0,0 3 0,0-39 0,0 17 0,0-1 0,0 10 0,0-13 0,0-10 0,0-3 0,0 1 0,0 38 0,0-1 0,0-40 0,0 34 0,0-1 0,0 11 0,0 0 0,0-6 0,0 3 0,0-29 0,0 5 0,0 32 0,0-2 0,0-5 0,0 7 0,0-13 0,0 24 0,0 3 0,0 7 0,0 0 0,0 0 0,0 0 0,0 1 0,0-3 0,0-13 0,0-15 0,0-16 0,0-10 0,0 30 0,0 1 0,0-27 0,0 0 0,0 37 0,0 21 0,-37 14 0,15 14 0,-30 14 0,25 5 0,0 1 0,-7 0 0,5-6 0,-19-1 0,18-13 0,-11-1 0,7 1 0,-2-6 0,-16 6 0,-11-7 0,-20 0 0,-11 0 0,37 0 0,-1 0 0,5 0 0,-1 0 0,-3 0 0,-1 0 0,6 4 0,0 0 0,-7-3 0,1 0 0,-40 6 0,44-6 0,2-2 0,-21 1 0,-7 0 0,7 0 0,-9 8 0,-10-6 0,7 5 0,18-2 0,-2-1 0,12-3 0,0 0 0,-14 3 0,1 1 0,11-5 0,3 0 0,-39 0 0,38 0 0,-1 0 0,-30 0 0,-8 0 0,16 0 0,7 0 0,-10 0 0,27 0 0,-3 0 0,9 0 0,0 0 0,-9 0 0,1 0 0,-34 0 0,19 0 0,-21-7 0,27 5 0,-17-5 0,31 7 0,-13 0 0,19 0 0,-10 0 0,5 0 0,-2 0 0,-16 0 0,-17 0 0,-8 0 0,42 0 0,-2 0 0,-4 0 0,1 0 0,-31 0 0,3 0 0,35 0 0,8 0 0,7 0 0,9 0 0,2 0 0,-2 0 0,-1 0 0,-11 0 0,17 0 0,-17 0 0,16 0 0,-17 0 0,-4 0 0,0 0 0,6 0 0,-3 0 0,1 0 0,-6 0 0,-13 0 0,27 0 0,-7 0 0,24 0 0,-10 0 0,-2 0 0,-2 0 0,2 0 0,2 0 0,4 0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4:12.485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0 217 16383,'56'0'0,"0"0"0,3 0 0,-2 0 0,21 0 0,13 0 0,0 0 0,1 0 0,-1 0 0,1 0 0,-14 0 0,10 0 0,-24 0 0,11 9 0,-14-7 0,1 7 0,-1-9 0,-11 0 0,9 0 0,-9 0 0,0 0 0,9 0 0,-9 0 0,0 0 0,8 0 0,-19 0 0,8 0 0,-11 0 0,0 0 0,0 0 0,12 0 0,6 0 0,9 0 0,-8 0 0,3 0 0,-19 0 0,20 0 0,-20 0 0,8 0 0,0 0 0,3 0 0,0 0 0,9 0 0,-9 0 0,25 0 0,-11 0 0,11-9 0,0 6 0,-10-15 0,23 16 0,-10-17 0,-19 12 0,0 1 0,26-7 0,-26 2 0,-3 1 0,9 8 0,23-8 0,-23 0 0,23-2 0,-23 0 0,23 2 0,-24 10 0,24-10 0,-23 7 0,23-17 0,-23 17 0,23-7 0,-23 10 0,9-9 0,-12 6 0,-12-6 0,8 9 0,-19 0 0,8 0 0,-13-7 0,-7 5 0,-4-5 0,13 7 0,5 0 0,20 0 0,0 0 0,1 9 0,-1 3 0,1 8 0,-1 0 0,-11 0 0,9-9 0,-21 5 0,10-6 0,-12 0 0,-9-2 0,6 0 0,-15-6 0,23 6 0,-21-8 0,11 0 0,8 7 0,-18-6 0,18 6 0,-14-7 0,2 0 0,16 0 0,-5 0 0,4 0 0,6 0 0,-9 0 0,19 0 0,-8 0 0,0 0 0,9 0 0,-9 0 0,11 0 0,-11 0 0,9 0 0,-9 0 0,11 0 0,-10 0 0,7 0 0,-19 0 0,8 0 0,1 0 0,6 0 0,-11 0 0,6 0 0,-22 0 0,9 0 0,-9 0 0,7 0 0,-7 0 0,0 0 0,7 0 0,-16 0 0,15 0 0,-8 0 0,11 0 0,-11 0 0,-1 0 0,8 0 0,-12 0 0,27 0 0,-27 0 0,12 7 0,0-5 0,-13 5 0,22-7 0,-16 0 0,10 0 0,-10 0 0,7 0 0,-8 0 0,1 0 0,4 0 0,-2 0 0,-2 0 0,15 0 0,-20 0 0,21 0 0,-23 0 0,16 0 0,0 0 0,-6 0 0,4 0 0,-9 0 0,1 0 0,9 0 0,-8 0 0,16 0 0,-21 0 0,11 0 0,-1 0 0,-11 0 0,18 0 0,-4 0 0,-6 0 0,5 0 0,-10-7 0,5 5 0,7-5 0,-7 0 0,22 5 0,-18-5 0,21 7 0,12-9 0,-10 7 0,23-7 0,12 9 0,-21-10 0,21 8 0,-28-7 0,0 0 0,-10 7 0,7-8 0,-8 10 0,12 0 0,-1 0 0,-11 0 0,9 0 0,-21 0 0,10 0 0,-1 0 0,-8 0 0,19 0 0,-19 0 0,36 0 0,-21 0 0,12 0 0,-8 0 0,-19-8 0,9 6 0,-12-6 0,-10 8 0,8 0 0,-7 0 0,9 0 0,0 0 0,0 0 0,0 0 0,-9 0 0,7 0 0,4-9 0,1 7 0,8-7 0,-11 9 0,12 0 0,-10-8 0,26 6 0,-13-7 0,4 1 0,-8 6 0,-11-6 0,0 8 0,0 0 0,0 0 0,0 0 0,0 0 0,11 0 0,-8 0 0,8 0 0,-11 0 0,0 0 0,12 0 0,-10 0 0,10 0 0,-12 0 0,-9 0 0,22 0 0,-18 0 0,12 0 0,-2 0 0,-21 0 0,11 0 0,1 0 0,-12 0 0,18 0 0,-13 0 0,-1 0 0,6 0 0,-6 0 0,1 0 0,4 0 0,-4 0 0,-1 0 0,6 0 0,-6 0 0,1 0 0,4 0 0,-4 0 0,-1 0 0,6 0 0,-6 0 0,1 0 0,13 0 0,-2 0 0,9 0 0,14 0 0,-28 0 0,18 0 0,-6 0 0,24 0 0,-8 0 0,5 0 0,-28 0 0,0 0 0,0 0 0,16 0 0,-21 0 0,18 0 0,-6 0 0,-3 0 0,12 0 0,0 0 0,-1 9 0,4-6 0,20 6 0,8-9 0,2 9 0,6-7 0,-14 7 0,-12-9 0,29 0 0,-40 0 0,20 0 0,-19 0 0,-3 0 0,0 0 0,0 8 0,-21-6 0,18 6 0,-15-1 0,-5-5 0,12 5 0,-7-7 0,-6 7 0,11-6 0,-22 6 0,13-7 0,1 0 0,-4 0 0,2 7 0,-13 2 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9-22T14:04:19.164"/>
    </inkml:context>
    <inkml:brush xml:id="br0">
      <inkml:brushProperty name="width" value="0.5" units="cm"/>
      <inkml:brushProperty name="height" value="1" units="cm"/>
      <inkml:brushProperty name="color" value="#FFFC00"/>
      <inkml:brushProperty name="tip" value="rectangle"/>
      <inkml:brushProperty name="rasterOp" value="maskPen"/>
    </inkml:brush>
  </inkml:definitions>
  <inkml:trace contextRef="#ctx0" brushRef="#br0">0 55 16383,'63'0'0,"-1"0"0,33 0 0,-35 0 0,-1 0 0,23 0 0,12 0 0,-6 0 0,-24 0 0,11 0 0,-25 0 0,9 0 0,-20 0 0,8 0 0,-11 0 0,0 0 0,-9 0 0,6 0 0,-6 0 0,0 0 0,14 0 0,-21 0 0,12 0 0,0-16 0,-12 12 0,22-12 0,-24 16 0,16 0 0,0-8 0,-6 6 0,4-6 0,-7 8 0,0 0 0,8 0 0,-9 0 0,-1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D89D99-1A6A-DA41-9CCE-8E6318C04E66}" type="datetimeFigureOut">
              <a:rPr kumimoji="1" lang="zh-CN" altLang="en-US" smtClean="0"/>
              <a:t>2022/9/23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F9BB4B-D04D-A04E-ABC5-4802EE03665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024659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2F9BB4B-D04D-A04E-ABC5-4802EE036652}" type="slidenum">
              <a:rPr kumimoji="1" lang="zh-CN" altLang="en-US" smtClean="0"/>
              <a:t>39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72538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71F8586-E631-4F9D-6FFC-15AF986F8D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7CDB149-1230-62F1-7701-ADFA1326E9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C623087-324A-BB84-5CB8-9337B2F48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31FCB35-7865-7685-CE6E-EB799470B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4F002F-884B-8A30-6962-7E5C883E9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756224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512EE1-A907-2C97-7F22-1B3F3FA66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D9E4D66-7CC3-879C-B072-DA0EC12069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B19DAE-5D3D-FBC4-2CD3-14CA229B6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9BEC62-5D66-BD20-55EE-F5DB55998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283ACE-ED80-2D4A-DBB4-2FEDBEF3A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89718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3ECAE2F-1EF0-1459-1BB4-B792346506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B92F994-BC4C-C961-A8C2-7A582BE6C5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E081F85-80BC-FA76-F171-7BBFEBC2A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392A23-894D-089B-D091-FF4A8BF4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C3C7316-6BB7-0375-5D19-B541DA234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2893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36522B-A7C6-766D-F3CD-B973C937C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EEC13C9-22FB-37B7-5002-E90EDFFDCC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363091-9097-0CC1-61CF-0630D7F49F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E28E1F5-43D4-463E-E2D2-F8910B4C7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012110-9409-E46F-4AD1-342D9A58D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F99BE85-4082-E75A-AE5A-DE064CD66895}"/>
              </a:ext>
            </a:extLst>
          </p:cNvPr>
          <p:cNvSpPr txBox="1"/>
          <p:nvPr userDrawn="1"/>
        </p:nvSpPr>
        <p:spPr>
          <a:xfrm>
            <a:off x="10684932" y="365125"/>
            <a:ext cx="164471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Background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Theory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Hypotheses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Methods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Results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Critiques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Questions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946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927D03-2D24-CDB4-7528-3798B32B7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10B24E2-FC29-C851-8A41-EA11E1672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1BAF15-F78A-E71D-2A5F-2C26B57692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D4C3DA8-20F6-37C9-7FB0-686289A679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5C27E9-2A1D-3919-F127-368D04F69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8550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794E29-9181-C9A3-5CDE-4D822D03C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B5EBF9-6D4B-1BFC-BBAC-E79DD1B06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4313421-F3E4-756B-A4F9-911CBC7EC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F52480-6BBF-ACCF-AF51-3237A9B66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E5CF01-6B3D-42BC-B18F-20F0CF94D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397D88D-AEFD-9C77-F23B-200FA55EE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56191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46EEAC-16E2-28F9-FB2B-02740BBE7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CC6A33A-E0CA-9510-F87F-0F40C81DB1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4F88083-E247-D34C-AE4A-7CD3F29DC7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4C435FF-F3E6-19B0-84AA-BC931ADB28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03FC07-EE98-38CD-5CAF-F2D8E5DA37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5AF2F031-A211-AEC0-E8EC-471EC6D7C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4918C79-54D6-6B10-FB02-8A865C954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853026A-725F-62CE-0CDF-71B603C74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50980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09C431-B5C4-37A1-655C-64AF50EF6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002640D-B9A8-B0AD-E417-2D7D774F6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0DED0C7-6CED-BB28-B27F-16410B2A0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5266860-4684-18EF-4220-50271F149A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5430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1AB5AE4-90DC-6007-944E-53D7A786F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646460A-D2DD-E32A-EB5F-5CA23E0AA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4AD1710-A7F1-113B-3AC0-DFB3C1E0E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043841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A7DABE1-73D0-3065-C8FA-97C77A8B2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487FD39-2B73-BFC8-58C9-ED80B13CB5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9BBC9D2-5399-0D34-ACD8-A1B7431714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87C9EB-59DA-F68C-8239-4897F48C8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2D3DD9-2280-8F05-4E2C-6A06603962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027DD82-C57F-4E95-AE05-6CDBAA3D50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0113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C53144-75A2-08ED-F057-791604409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5A5CADC-A3B0-28B9-B5AA-39BC10583F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19320B-006A-582C-56B5-37FECFADCA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8672BAF-2B38-C8A6-73A4-35D1FFEEB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7D2147-C3F5-9B34-1309-73B5B9538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AAA83A4-03D9-B607-FFE6-AA04B9156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2447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88DAFB4-2F7F-1D81-CC25-36D6B79B54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FC83923-8F39-D8D1-D7EA-56E5086BEB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01751F2-4A7F-8701-6577-2483AFE292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DF4E3-E96A-234F-B81C-B2CF56088250}" type="datetimeFigureOut">
              <a:rPr kumimoji="1" lang="zh-CN" altLang="en-US" smtClean="0"/>
              <a:t>2022/9/22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32C64A8-63C8-78C6-C6B4-46354BFA3A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AC4962F-415F-F081-2666-CC696484F5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F6CA83-8D9A-B64A-94FF-329371D8EBD8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0626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openxmlformats.org/officeDocument/2006/relationships/customXml" Target="../ink/ink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customXml" Target="../ink/ink8.xml"/><Relationship Id="rId7" Type="http://schemas.openxmlformats.org/officeDocument/2006/relationships/customXml" Target="../ink/ink10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customXml" Target="../ink/ink9.xml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customXml" Target="../ink/ink11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customXml" Target="../ink/ink12.xml"/><Relationship Id="rId7" Type="http://schemas.openxmlformats.org/officeDocument/2006/relationships/customXml" Target="../ink/ink14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customXml" Target="../ink/ink13.xml"/><Relationship Id="rId10" Type="http://schemas.openxmlformats.org/officeDocument/2006/relationships/image" Target="../media/image15.png"/><Relationship Id="rId4" Type="http://schemas.openxmlformats.org/officeDocument/2006/relationships/image" Target="../media/image12.png"/><Relationship Id="rId9" Type="http://schemas.openxmlformats.org/officeDocument/2006/relationships/customXml" Target="../ink/ink15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customXml" Target="../ink/ink16.xml"/><Relationship Id="rId7" Type="http://schemas.openxmlformats.org/officeDocument/2006/relationships/customXml" Target="../ink/ink18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customXml" Target="../ink/ink17.xml"/><Relationship Id="rId4" Type="http://schemas.openxmlformats.org/officeDocument/2006/relationships/image" Target="../media/image17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833FCF-8692-63CD-4C2F-E38861034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920" y="346858"/>
            <a:ext cx="10926501" cy="2387600"/>
          </a:xfrm>
        </p:spPr>
        <p:txBody>
          <a:bodyPr>
            <a:noAutofit/>
          </a:bodyPr>
          <a:lstStyle/>
          <a:p>
            <a:r>
              <a:rPr kumimoji="1" lang="en-US" altLang="zh-CN" sz="4000" b="1" spc="-150" dirty="0">
                <a:latin typeface="Palatino Linotype" panose="02040502050505030304" pitchFamily="18" charset="0"/>
              </a:rPr>
              <a:t>Ethnic Proximity and Cross-Cultural Adaptation: </a:t>
            </a:r>
            <a:br>
              <a:rPr kumimoji="1" lang="en-US" altLang="zh-CN" sz="3600" b="1" dirty="0">
                <a:latin typeface="Palatino Linotype" panose="02040502050505030304" pitchFamily="18" charset="0"/>
              </a:rPr>
            </a:br>
            <a:r>
              <a:rPr kumimoji="1" lang="en-US" altLang="zh-CN" sz="3600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A study of Asian and European Students in the U.S.</a:t>
            </a:r>
            <a:endParaRPr kumimoji="1" lang="zh-CN" altLang="en-US" sz="3600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271D6EA-1E0B-898A-8EF6-2662EB2BB8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288220"/>
            <a:ext cx="9144000" cy="1655762"/>
          </a:xfrm>
        </p:spPr>
        <p:txBody>
          <a:bodyPr>
            <a:normAutofit lnSpcReduction="10000"/>
          </a:bodyPr>
          <a:lstStyle/>
          <a:p>
            <a:r>
              <a:rPr kumimoji="1" lang="en-US" altLang="zh-CN" sz="2400" dirty="0">
                <a:latin typeface="Palatino Linotype" panose="02040502050505030304" pitchFamily="18" charset="0"/>
              </a:rPr>
              <a:t>Kim, Y. S., &amp; Kim, Y. Y. (2016). </a:t>
            </a:r>
          </a:p>
          <a:p>
            <a:r>
              <a:rPr kumimoji="1" lang="en-US" altLang="zh-CN" sz="2400" dirty="0">
                <a:latin typeface="Palatino Linotype" panose="02040502050505030304" pitchFamily="18" charset="0"/>
              </a:rPr>
              <a:t>Intercultural Communication Studies, 25(3), 61-80.</a:t>
            </a:r>
          </a:p>
          <a:p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Presented by ZHANG Wei</a:t>
            </a:r>
          </a:p>
          <a:p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September 23, 2022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595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Integrative Theory of </a:t>
            </a:r>
            <a:br>
              <a:rPr kumimoji="1" lang="en-US" altLang="zh-CN" sz="4000" dirty="0">
                <a:latin typeface="Palatino Linotype" panose="02040502050505030304" pitchFamily="18" charset="0"/>
              </a:rPr>
            </a:br>
            <a:r>
              <a:rPr kumimoji="1" lang="en-US" altLang="zh-CN" sz="4000" dirty="0">
                <a:latin typeface="Palatino Linotype" panose="02040502050505030304" pitchFamily="18" charset="0"/>
              </a:rPr>
              <a:t>Cross-Cultural Adaptation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69298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C9601CFB-EA72-8D54-0D8C-A7F4716CA370}"/>
              </a:ext>
            </a:extLst>
          </p:cNvPr>
          <p:cNvSpPr/>
          <p:nvPr/>
        </p:nvSpPr>
        <p:spPr>
          <a:xfrm>
            <a:off x="3225338" y="1690689"/>
            <a:ext cx="5735782" cy="84436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ENVIRONMENT: Host Receptivity; Host Conformity Pressure; Ethnic Group Strength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0BE9143-F02A-3365-5DD9-5516268F1350}"/>
              </a:ext>
            </a:extLst>
          </p:cNvPr>
          <p:cNvSpPr/>
          <p:nvPr/>
        </p:nvSpPr>
        <p:spPr>
          <a:xfrm>
            <a:off x="349358" y="3909868"/>
            <a:ext cx="2676475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PREDISPOSITION: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Preparedness for Change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Proximity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Adaptive Personality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961D6BA-B0E1-BB8D-65BE-F1F9BA9E6C43}"/>
              </a:ext>
            </a:extLst>
          </p:cNvPr>
          <p:cNvSpPr/>
          <p:nvPr/>
        </p:nvSpPr>
        <p:spPr>
          <a:xfrm>
            <a:off x="9193762" y="3909868"/>
            <a:ext cx="2665391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TRANSFORMATION: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Functional Fitness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Psychological Health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Identity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5B66796-C535-A150-A586-BAB591109237}"/>
              </a:ext>
            </a:extLst>
          </p:cNvPr>
          <p:cNvSpPr/>
          <p:nvPr/>
        </p:nvSpPr>
        <p:spPr>
          <a:xfrm>
            <a:off x="3624349" y="3082752"/>
            <a:ext cx="4954386" cy="36492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C7BFD4D-76AA-C0C7-7BA5-C250B6758FC9}"/>
              </a:ext>
            </a:extLst>
          </p:cNvPr>
          <p:cNvSpPr/>
          <p:nvPr/>
        </p:nvSpPr>
        <p:spPr>
          <a:xfrm>
            <a:off x="5328342" y="4165173"/>
            <a:ext cx="1456160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85FC657-9B3D-1E93-D4C0-9D852EA0AE33}"/>
              </a:ext>
            </a:extLst>
          </p:cNvPr>
          <p:cNvSpPr/>
          <p:nvPr/>
        </p:nvSpPr>
        <p:spPr>
          <a:xfrm>
            <a:off x="3733799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4A9672D-FC6E-EAC8-1AF9-4E15C2A5BEED}"/>
              </a:ext>
            </a:extLst>
          </p:cNvPr>
          <p:cNvSpPr/>
          <p:nvPr/>
        </p:nvSpPr>
        <p:spPr>
          <a:xfrm>
            <a:off x="7097577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064AED8E-7ED3-74FD-3416-CFC39F44A2B5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3229" y="2535051"/>
            <a:ext cx="8313" cy="5477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69D16C74-7A12-4980-647E-AA9006C11B95}"/>
              </a:ext>
            </a:extLst>
          </p:cNvPr>
          <p:cNvCxnSpPr>
            <a:stCxn id="10" idx="1"/>
            <a:endCxn id="8" idx="3"/>
          </p:cNvCxnSpPr>
          <p:nvPr/>
        </p:nvCxnSpPr>
        <p:spPr>
          <a:xfrm flipH="1" flipV="1">
            <a:off x="3025833" y="4907395"/>
            <a:ext cx="59851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FB9A7732-BDF9-5853-BC13-1919676A2FD1}"/>
              </a:ext>
            </a:extLst>
          </p:cNvPr>
          <p:cNvCxnSpPr>
            <a:stCxn id="10" idx="3"/>
            <a:endCxn id="9" idx="1"/>
          </p:cNvCxnSpPr>
          <p:nvPr/>
        </p:nvCxnSpPr>
        <p:spPr>
          <a:xfrm flipV="1">
            <a:off x="8578735" y="4907395"/>
            <a:ext cx="61502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29E47673-B359-8D5D-997A-4CC4252C1B22}"/>
              </a:ext>
            </a:extLst>
          </p:cNvPr>
          <p:cNvCxnSpPr>
            <a:stCxn id="12" idx="0"/>
            <a:endCxn id="13" idx="0"/>
          </p:cNvCxnSpPr>
          <p:nvPr/>
        </p:nvCxnSpPr>
        <p:spPr>
          <a:xfrm rot="5400000" flipH="1" flipV="1">
            <a:off x="6089019" y="2483284"/>
            <a:ext cx="12700" cy="3363778"/>
          </a:xfrm>
          <a:prstGeom prst="curvedConnector3">
            <a:avLst>
              <a:gd name="adj1" fmla="val 57272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C8F9B7AB-4983-3FDF-A991-3F04CFE74C1F}"/>
              </a:ext>
            </a:extLst>
          </p:cNvPr>
          <p:cNvCxnSpPr>
            <a:stCxn id="12" idx="4"/>
            <a:endCxn id="13" idx="4"/>
          </p:cNvCxnSpPr>
          <p:nvPr/>
        </p:nvCxnSpPr>
        <p:spPr>
          <a:xfrm rot="16200000" flipH="1">
            <a:off x="6089019" y="3862865"/>
            <a:ext cx="12700" cy="3363778"/>
          </a:xfrm>
          <a:prstGeom prst="curvedConnector3">
            <a:avLst>
              <a:gd name="adj1" fmla="val 57272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607E32FE-8752-2749-9369-DE456924F3B4}"/>
              </a:ext>
            </a:extLst>
          </p:cNvPr>
          <p:cNvSpPr/>
          <p:nvPr/>
        </p:nvSpPr>
        <p:spPr>
          <a:xfrm>
            <a:off x="7097577" y="4307323"/>
            <a:ext cx="1346661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7149C3-822F-70D8-386F-5167F087DAFB}"/>
              </a:ext>
            </a:extLst>
          </p:cNvPr>
          <p:cNvSpPr/>
          <p:nvPr/>
        </p:nvSpPr>
        <p:spPr>
          <a:xfrm>
            <a:off x="7097577" y="4934018"/>
            <a:ext cx="1346661" cy="40647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F675BF11-A1E5-57E2-C63C-96285B6892D3}"/>
              </a:ext>
            </a:extLst>
          </p:cNvPr>
          <p:cNvSpPr/>
          <p:nvPr/>
        </p:nvSpPr>
        <p:spPr>
          <a:xfrm>
            <a:off x="3666550" y="4934018"/>
            <a:ext cx="1408145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01F8DA08-6189-8A96-918D-F79458F6E0CC}"/>
              </a:ext>
            </a:extLst>
          </p:cNvPr>
          <p:cNvSpPr/>
          <p:nvPr/>
        </p:nvSpPr>
        <p:spPr>
          <a:xfrm>
            <a:off x="3813117" y="4342342"/>
            <a:ext cx="1115713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DCD44A5-A968-7862-184E-4163357A06F8}"/>
              </a:ext>
            </a:extLst>
          </p:cNvPr>
          <p:cNvSpPr txBox="1"/>
          <p:nvPr/>
        </p:nvSpPr>
        <p:spPr>
          <a:xfrm>
            <a:off x="5147709" y="4357468"/>
            <a:ext cx="1882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Communication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Competence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0D8450A-B103-697D-10B1-09C625C6DB9E}"/>
              </a:ext>
            </a:extLst>
          </p:cNvPr>
          <p:cNvSpPr txBox="1"/>
          <p:nvPr/>
        </p:nvSpPr>
        <p:spPr>
          <a:xfrm>
            <a:off x="4931513" y="5416598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Personal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EE78E4E-A593-2B56-F7D6-0F7F3CA49D20}"/>
              </a:ext>
            </a:extLst>
          </p:cNvPr>
          <p:cNvSpPr txBox="1"/>
          <p:nvPr/>
        </p:nvSpPr>
        <p:spPr>
          <a:xfrm>
            <a:off x="4973346" y="6110485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Social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D9DB787D-ADC8-D8ED-0BF8-F19741035BF2}"/>
              </a:ext>
            </a:extLst>
          </p:cNvPr>
          <p:cNvCxnSpPr>
            <a:stCxn id="12" idx="6"/>
          </p:cNvCxnSpPr>
          <p:nvPr/>
        </p:nvCxnSpPr>
        <p:spPr>
          <a:xfrm flipV="1">
            <a:off x="5080460" y="4854963"/>
            <a:ext cx="24788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FD61E573-AE53-92C0-ED56-D4740A11CD76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823379" y="4854964"/>
            <a:ext cx="274198" cy="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D298973-9AC5-0ECC-2BA9-FEE342199424}"/>
              </a:ext>
            </a:extLst>
          </p:cNvPr>
          <p:cNvCxnSpPr>
            <a:cxnSpLocks/>
            <a:stCxn id="48" idx="2"/>
            <a:endCxn id="47" idx="0"/>
          </p:cNvCxnSpPr>
          <p:nvPr/>
        </p:nvCxnSpPr>
        <p:spPr>
          <a:xfrm flipH="1">
            <a:off x="4370623" y="4731809"/>
            <a:ext cx="351" cy="2022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6E9C32B6-CEDF-58F9-0141-F15CB0DD26FD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7770907" y="4696790"/>
            <a:ext cx="1" cy="2372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958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Integrative Theory of </a:t>
            </a:r>
            <a:br>
              <a:rPr kumimoji="1" lang="en-US" altLang="zh-CN" sz="4000" dirty="0">
                <a:latin typeface="Palatino Linotype" panose="02040502050505030304" pitchFamily="18" charset="0"/>
              </a:rPr>
            </a:br>
            <a:r>
              <a:rPr kumimoji="1" lang="en-US" altLang="zh-CN" sz="4000" dirty="0">
                <a:latin typeface="Palatino Linotype" panose="02040502050505030304" pitchFamily="18" charset="0"/>
              </a:rPr>
              <a:t>Cross-Cultural Adaptation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69298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C9601CFB-EA72-8D54-0D8C-A7F4716CA370}"/>
              </a:ext>
            </a:extLst>
          </p:cNvPr>
          <p:cNvSpPr/>
          <p:nvPr/>
        </p:nvSpPr>
        <p:spPr>
          <a:xfrm>
            <a:off x="3225338" y="1690689"/>
            <a:ext cx="5735782" cy="84436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ENVIRONMENT: Host Receptivity; Host Conformity Pressure; Ethnic Group Strength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0BE9143-F02A-3365-5DD9-5516268F1350}"/>
              </a:ext>
            </a:extLst>
          </p:cNvPr>
          <p:cNvSpPr/>
          <p:nvPr/>
        </p:nvSpPr>
        <p:spPr>
          <a:xfrm>
            <a:off x="349358" y="3909868"/>
            <a:ext cx="2676475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PREDISPOSITION: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Preparedness for Change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Proximity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Adaptive Personality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961D6BA-B0E1-BB8D-65BE-F1F9BA9E6C43}"/>
              </a:ext>
            </a:extLst>
          </p:cNvPr>
          <p:cNvSpPr/>
          <p:nvPr/>
        </p:nvSpPr>
        <p:spPr>
          <a:xfrm>
            <a:off x="9193762" y="3909868"/>
            <a:ext cx="2665391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TRANSFORMATION: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Functional Fitness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Psychological Health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Identity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5B66796-C535-A150-A586-BAB591109237}"/>
              </a:ext>
            </a:extLst>
          </p:cNvPr>
          <p:cNvSpPr/>
          <p:nvPr/>
        </p:nvSpPr>
        <p:spPr>
          <a:xfrm>
            <a:off x="3624349" y="3082752"/>
            <a:ext cx="4954386" cy="36492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C7BFD4D-76AA-C0C7-7BA5-C250B6758FC9}"/>
              </a:ext>
            </a:extLst>
          </p:cNvPr>
          <p:cNvSpPr/>
          <p:nvPr/>
        </p:nvSpPr>
        <p:spPr>
          <a:xfrm>
            <a:off x="5328342" y="4165173"/>
            <a:ext cx="1456160" cy="137958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85FC657-9B3D-1E93-D4C0-9D852EA0AE33}"/>
              </a:ext>
            </a:extLst>
          </p:cNvPr>
          <p:cNvSpPr/>
          <p:nvPr/>
        </p:nvSpPr>
        <p:spPr>
          <a:xfrm>
            <a:off x="3733799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4A9672D-FC6E-EAC8-1AF9-4E15C2A5BEED}"/>
              </a:ext>
            </a:extLst>
          </p:cNvPr>
          <p:cNvSpPr/>
          <p:nvPr/>
        </p:nvSpPr>
        <p:spPr>
          <a:xfrm>
            <a:off x="7097577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064AED8E-7ED3-74FD-3416-CFC39F44A2B5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3229" y="2535051"/>
            <a:ext cx="8313" cy="5477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69D16C74-7A12-4980-647E-AA9006C11B95}"/>
              </a:ext>
            </a:extLst>
          </p:cNvPr>
          <p:cNvCxnSpPr>
            <a:stCxn id="10" idx="1"/>
            <a:endCxn id="8" idx="3"/>
          </p:cNvCxnSpPr>
          <p:nvPr/>
        </p:nvCxnSpPr>
        <p:spPr>
          <a:xfrm flipH="1" flipV="1">
            <a:off x="3025833" y="4907395"/>
            <a:ext cx="59851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FB9A7732-BDF9-5853-BC13-1919676A2FD1}"/>
              </a:ext>
            </a:extLst>
          </p:cNvPr>
          <p:cNvCxnSpPr>
            <a:stCxn id="10" idx="3"/>
            <a:endCxn id="9" idx="1"/>
          </p:cNvCxnSpPr>
          <p:nvPr/>
        </p:nvCxnSpPr>
        <p:spPr>
          <a:xfrm flipV="1">
            <a:off x="8578735" y="4907395"/>
            <a:ext cx="61502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29E47673-B359-8D5D-997A-4CC4252C1B22}"/>
              </a:ext>
            </a:extLst>
          </p:cNvPr>
          <p:cNvCxnSpPr>
            <a:stCxn id="12" idx="0"/>
            <a:endCxn id="13" idx="0"/>
          </p:cNvCxnSpPr>
          <p:nvPr/>
        </p:nvCxnSpPr>
        <p:spPr>
          <a:xfrm rot="5400000" flipH="1" flipV="1">
            <a:off x="6089019" y="2483284"/>
            <a:ext cx="12700" cy="3363778"/>
          </a:xfrm>
          <a:prstGeom prst="curvedConnector3">
            <a:avLst>
              <a:gd name="adj1" fmla="val 57272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C8F9B7AB-4983-3FDF-A991-3F04CFE74C1F}"/>
              </a:ext>
            </a:extLst>
          </p:cNvPr>
          <p:cNvCxnSpPr>
            <a:stCxn id="12" idx="4"/>
            <a:endCxn id="13" idx="4"/>
          </p:cNvCxnSpPr>
          <p:nvPr/>
        </p:nvCxnSpPr>
        <p:spPr>
          <a:xfrm rot="16200000" flipH="1">
            <a:off x="6089019" y="3862865"/>
            <a:ext cx="12700" cy="3363778"/>
          </a:xfrm>
          <a:prstGeom prst="curvedConnector3">
            <a:avLst>
              <a:gd name="adj1" fmla="val 57272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607E32FE-8752-2749-9369-DE456924F3B4}"/>
              </a:ext>
            </a:extLst>
          </p:cNvPr>
          <p:cNvSpPr/>
          <p:nvPr/>
        </p:nvSpPr>
        <p:spPr>
          <a:xfrm>
            <a:off x="7097577" y="4307323"/>
            <a:ext cx="1346661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7149C3-822F-70D8-386F-5167F087DAFB}"/>
              </a:ext>
            </a:extLst>
          </p:cNvPr>
          <p:cNvSpPr/>
          <p:nvPr/>
        </p:nvSpPr>
        <p:spPr>
          <a:xfrm>
            <a:off x="7097577" y="4934018"/>
            <a:ext cx="1346661" cy="40647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F675BF11-A1E5-57E2-C63C-96285B6892D3}"/>
              </a:ext>
            </a:extLst>
          </p:cNvPr>
          <p:cNvSpPr/>
          <p:nvPr/>
        </p:nvSpPr>
        <p:spPr>
          <a:xfrm>
            <a:off x="3666550" y="4934018"/>
            <a:ext cx="1408145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01F8DA08-6189-8A96-918D-F79458F6E0CC}"/>
              </a:ext>
            </a:extLst>
          </p:cNvPr>
          <p:cNvSpPr/>
          <p:nvPr/>
        </p:nvSpPr>
        <p:spPr>
          <a:xfrm>
            <a:off x="3813117" y="4342342"/>
            <a:ext cx="1115713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DCD44A5-A968-7862-184E-4163357A06F8}"/>
              </a:ext>
            </a:extLst>
          </p:cNvPr>
          <p:cNvSpPr txBox="1"/>
          <p:nvPr/>
        </p:nvSpPr>
        <p:spPr>
          <a:xfrm>
            <a:off x="5147709" y="4357468"/>
            <a:ext cx="1882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Communication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Competence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0D8450A-B103-697D-10B1-09C625C6DB9E}"/>
              </a:ext>
            </a:extLst>
          </p:cNvPr>
          <p:cNvSpPr txBox="1"/>
          <p:nvPr/>
        </p:nvSpPr>
        <p:spPr>
          <a:xfrm>
            <a:off x="4931513" y="5416598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Personal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EE78E4E-A593-2B56-F7D6-0F7F3CA49D20}"/>
              </a:ext>
            </a:extLst>
          </p:cNvPr>
          <p:cNvSpPr txBox="1"/>
          <p:nvPr/>
        </p:nvSpPr>
        <p:spPr>
          <a:xfrm>
            <a:off x="4973346" y="6110485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Social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D9DB787D-ADC8-D8ED-0BF8-F19741035BF2}"/>
              </a:ext>
            </a:extLst>
          </p:cNvPr>
          <p:cNvCxnSpPr>
            <a:stCxn id="12" idx="6"/>
          </p:cNvCxnSpPr>
          <p:nvPr/>
        </p:nvCxnSpPr>
        <p:spPr>
          <a:xfrm flipV="1">
            <a:off x="5080460" y="4854963"/>
            <a:ext cx="24788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FD61E573-AE53-92C0-ED56-D4740A11CD76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823379" y="4854964"/>
            <a:ext cx="274198" cy="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D298973-9AC5-0ECC-2BA9-FEE342199424}"/>
              </a:ext>
            </a:extLst>
          </p:cNvPr>
          <p:cNvCxnSpPr>
            <a:cxnSpLocks/>
            <a:stCxn id="48" idx="2"/>
            <a:endCxn id="47" idx="0"/>
          </p:cNvCxnSpPr>
          <p:nvPr/>
        </p:nvCxnSpPr>
        <p:spPr>
          <a:xfrm flipH="1">
            <a:off x="4370623" y="4731809"/>
            <a:ext cx="351" cy="2022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6E9C32B6-CEDF-58F9-0141-F15CB0DD26FD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7770907" y="4696790"/>
            <a:ext cx="1" cy="2372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96848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Integrative Theory of </a:t>
            </a:r>
            <a:br>
              <a:rPr kumimoji="1" lang="en-US" altLang="zh-CN" sz="4000" dirty="0">
                <a:latin typeface="Palatino Linotype" panose="02040502050505030304" pitchFamily="18" charset="0"/>
              </a:rPr>
            </a:br>
            <a:r>
              <a:rPr kumimoji="1" lang="en-US" altLang="zh-CN" sz="4000" dirty="0">
                <a:latin typeface="Palatino Linotype" panose="02040502050505030304" pitchFamily="18" charset="0"/>
              </a:rPr>
              <a:t>Cross-Cultural Adaptation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69298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C9601CFB-EA72-8D54-0D8C-A7F4716CA370}"/>
              </a:ext>
            </a:extLst>
          </p:cNvPr>
          <p:cNvSpPr/>
          <p:nvPr/>
        </p:nvSpPr>
        <p:spPr>
          <a:xfrm>
            <a:off x="3225338" y="1690689"/>
            <a:ext cx="5735782" cy="84436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ENVIRONMENT: Host Receptivity; Host Conformity Pressure; Ethnic Group Strength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0BE9143-F02A-3365-5DD9-5516268F1350}"/>
              </a:ext>
            </a:extLst>
          </p:cNvPr>
          <p:cNvSpPr/>
          <p:nvPr/>
        </p:nvSpPr>
        <p:spPr>
          <a:xfrm>
            <a:off x="349358" y="3909868"/>
            <a:ext cx="2676475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PREDISPOSITION: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Preparedness for Change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Proximity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Adaptive Personality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961D6BA-B0E1-BB8D-65BE-F1F9BA9E6C43}"/>
              </a:ext>
            </a:extLst>
          </p:cNvPr>
          <p:cNvSpPr/>
          <p:nvPr/>
        </p:nvSpPr>
        <p:spPr>
          <a:xfrm>
            <a:off x="9193762" y="3909868"/>
            <a:ext cx="2665391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TRANSFORMATION: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Functional Fitness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Psychological Health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Identity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5B66796-C535-A150-A586-BAB591109237}"/>
              </a:ext>
            </a:extLst>
          </p:cNvPr>
          <p:cNvSpPr/>
          <p:nvPr/>
        </p:nvSpPr>
        <p:spPr>
          <a:xfrm>
            <a:off x="3624349" y="3082752"/>
            <a:ext cx="4954386" cy="36492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C7BFD4D-76AA-C0C7-7BA5-C250B6758FC9}"/>
              </a:ext>
            </a:extLst>
          </p:cNvPr>
          <p:cNvSpPr/>
          <p:nvPr/>
        </p:nvSpPr>
        <p:spPr>
          <a:xfrm>
            <a:off x="5328342" y="4165173"/>
            <a:ext cx="1456160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85FC657-9B3D-1E93-D4C0-9D852EA0AE33}"/>
              </a:ext>
            </a:extLst>
          </p:cNvPr>
          <p:cNvSpPr/>
          <p:nvPr/>
        </p:nvSpPr>
        <p:spPr>
          <a:xfrm>
            <a:off x="3733799" y="4165173"/>
            <a:ext cx="1346661" cy="137958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4A9672D-FC6E-EAC8-1AF9-4E15C2A5BEED}"/>
              </a:ext>
            </a:extLst>
          </p:cNvPr>
          <p:cNvSpPr/>
          <p:nvPr/>
        </p:nvSpPr>
        <p:spPr>
          <a:xfrm>
            <a:off x="7097577" y="4165173"/>
            <a:ext cx="1346661" cy="1379581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064AED8E-7ED3-74FD-3416-CFC39F44A2B5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3229" y="2535051"/>
            <a:ext cx="8313" cy="5477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69D16C74-7A12-4980-647E-AA9006C11B95}"/>
              </a:ext>
            </a:extLst>
          </p:cNvPr>
          <p:cNvCxnSpPr>
            <a:stCxn id="10" idx="1"/>
            <a:endCxn id="8" idx="3"/>
          </p:cNvCxnSpPr>
          <p:nvPr/>
        </p:nvCxnSpPr>
        <p:spPr>
          <a:xfrm flipH="1" flipV="1">
            <a:off x="3025833" y="4907395"/>
            <a:ext cx="59851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FB9A7732-BDF9-5853-BC13-1919676A2FD1}"/>
              </a:ext>
            </a:extLst>
          </p:cNvPr>
          <p:cNvCxnSpPr>
            <a:stCxn id="10" idx="3"/>
            <a:endCxn id="9" idx="1"/>
          </p:cNvCxnSpPr>
          <p:nvPr/>
        </p:nvCxnSpPr>
        <p:spPr>
          <a:xfrm flipV="1">
            <a:off x="8578735" y="4907395"/>
            <a:ext cx="61502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29E47673-B359-8D5D-997A-4CC4252C1B22}"/>
              </a:ext>
            </a:extLst>
          </p:cNvPr>
          <p:cNvCxnSpPr>
            <a:stCxn id="12" idx="0"/>
            <a:endCxn id="13" idx="0"/>
          </p:cNvCxnSpPr>
          <p:nvPr/>
        </p:nvCxnSpPr>
        <p:spPr>
          <a:xfrm rot="5400000" flipH="1" flipV="1">
            <a:off x="6089019" y="2483284"/>
            <a:ext cx="12700" cy="3363778"/>
          </a:xfrm>
          <a:prstGeom prst="curvedConnector3">
            <a:avLst>
              <a:gd name="adj1" fmla="val 57272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C8F9B7AB-4983-3FDF-A991-3F04CFE74C1F}"/>
              </a:ext>
            </a:extLst>
          </p:cNvPr>
          <p:cNvCxnSpPr>
            <a:stCxn id="12" idx="4"/>
            <a:endCxn id="13" idx="4"/>
          </p:cNvCxnSpPr>
          <p:nvPr/>
        </p:nvCxnSpPr>
        <p:spPr>
          <a:xfrm rot="16200000" flipH="1">
            <a:off x="6089019" y="3862865"/>
            <a:ext cx="12700" cy="3363778"/>
          </a:xfrm>
          <a:prstGeom prst="curvedConnector3">
            <a:avLst>
              <a:gd name="adj1" fmla="val 57272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607E32FE-8752-2749-9369-DE456924F3B4}"/>
              </a:ext>
            </a:extLst>
          </p:cNvPr>
          <p:cNvSpPr/>
          <p:nvPr/>
        </p:nvSpPr>
        <p:spPr>
          <a:xfrm>
            <a:off x="7097577" y="4307323"/>
            <a:ext cx="1346661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7149C3-822F-70D8-386F-5167F087DAFB}"/>
              </a:ext>
            </a:extLst>
          </p:cNvPr>
          <p:cNvSpPr/>
          <p:nvPr/>
        </p:nvSpPr>
        <p:spPr>
          <a:xfrm>
            <a:off x="7097577" y="4934018"/>
            <a:ext cx="1346661" cy="40647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F675BF11-A1E5-57E2-C63C-96285B6892D3}"/>
              </a:ext>
            </a:extLst>
          </p:cNvPr>
          <p:cNvSpPr/>
          <p:nvPr/>
        </p:nvSpPr>
        <p:spPr>
          <a:xfrm>
            <a:off x="3666550" y="4934018"/>
            <a:ext cx="1408145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01F8DA08-6189-8A96-918D-F79458F6E0CC}"/>
              </a:ext>
            </a:extLst>
          </p:cNvPr>
          <p:cNvSpPr/>
          <p:nvPr/>
        </p:nvSpPr>
        <p:spPr>
          <a:xfrm>
            <a:off x="3813117" y="4342342"/>
            <a:ext cx="1115713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DCD44A5-A968-7862-184E-4163357A06F8}"/>
              </a:ext>
            </a:extLst>
          </p:cNvPr>
          <p:cNvSpPr txBox="1"/>
          <p:nvPr/>
        </p:nvSpPr>
        <p:spPr>
          <a:xfrm>
            <a:off x="5147709" y="4357468"/>
            <a:ext cx="1882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Communication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Competence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0D8450A-B103-697D-10B1-09C625C6DB9E}"/>
              </a:ext>
            </a:extLst>
          </p:cNvPr>
          <p:cNvSpPr txBox="1"/>
          <p:nvPr/>
        </p:nvSpPr>
        <p:spPr>
          <a:xfrm>
            <a:off x="4931513" y="5416598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Personal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EE78E4E-A593-2B56-F7D6-0F7F3CA49D20}"/>
              </a:ext>
            </a:extLst>
          </p:cNvPr>
          <p:cNvSpPr txBox="1"/>
          <p:nvPr/>
        </p:nvSpPr>
        <p:spPr>
          <a:xfrm>
            <a:off x="4973346" y="6110485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Social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D9DB787D-ADC8-D8ED-0BF8-F19741035BF2}"/>
              </a:ext>
            </a:extLst>
          </p:cNvPr>
          <p:cNvCxnSpPr>
            <a:stCxn id="12" idx="6"/>
          </p:cNvCxnSpPr>
          <p:nvPr/>
        </p:nvCxnSpPr>
        <p:spPr>
          <a:xfrm flipV="1">
            <a:off x="5080460" y="4854963"/>
            <a:ext cx="24788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FD61E573-AE53-92C0-ED56-D4740A11CD76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823379" y="4854964"/>
            <a:ext cx="274198" cy="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D298973-9AC5-0ECC-2BA9-FEE342199424}"/>
              </a:ext>
            </a:extLst>
          </p:cNvPr>
          <p:cNvCxnSpPr>
            <a:cxnSpLocks/>
            <a:stCxn id="48" idx="2"/>
            <a:endCxn id="47" idx="0"/>
          </p:cNvCxnSpPr>
          <p:nvPr/>
        </p:nvCxnSpPr>
        <p:spPr>
          <a:xfrm flipH="1">
            <a:off x="4370623" y="4731809"/>
            <a:ext cx="351" cy="2022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6E9C32B6-CEDF-58F9-0141-F15CB0DD26FD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7770907" y="4696790"/>
            <a:ext cx="1" cy="2372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7567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Integrative Theory of </a:t>
            </a:r>
            <a:br>
              <a:rPr kumimoji="1" lang="en-US" altLang="zh-CN" sz="4000" dirty="0">
                <a:latin typeface="Palatino Linotype" panose="02040502050505030304" pitchFamily="18" charset="0"/>
              </a:rPr>
            </a:br>
            <a:r>
              <a:rPr kumimoji="1" lang="en-US" altLang="zh-CN" sz="4000" dirty="0">
                <a:latin typeface="Palatino Linotype" panose="02040502050505030304" pitchFamily="18" charset="0"/>
              </a:rPr>
              <a:t>Cross-Cultural Adaptation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69298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C9601CFB-EA72-8D54-0D8C-A7F4716CA370}"/>
              </a:ext>
            </a:extLst>
          </p:cNvPr>
          <p:cNvSpPr/>
          <p:nvPr/>
        </p:nvSpPr>
        <p:spPr>
          <a:xfrm>
            <a:off x="3225338" y="1690689"/>
            <a:ext cx="5735782" cy="84436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ENVIRONMENT: Host Receptivity; Host Conformity Pressure; Ethnic Group Strength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0BE9143-F02A-3365-5DD9-5516268F1350}"/>
              </a:ext>
            </a:extLst>
          </p:cNvPr>
          <p:cNvSpPr/>
          <p:nvPr/>
        </p:nvSpPr>
        <p:spPr>
          <a:xfrm>
            <a:off x="349358" y="3909868"/>
            <a:ext cx="2676475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PREDISPOSITION: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Preparedness for Change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Proximity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Adaptive Personality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961D6BA-B0E1-BB8D-65BE-F1F9BA9E6C43}"/>
              </a:ext>
            </a:extLst>
          </p:cNvPr>
          <p:cNvSpPr/>
          <p:nvPr/>
        </p:nvSpPr>
        <p:spPr>
          <a:xfrm>
            <a:off x="9193762" y="3909868"/>
            <a:ext cx="2665391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TRANSFORMATION: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Functional Fitness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Psychological Health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Identity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5B66796-C535-A150-A586-BAB591109237}"/>
              </a:ext>
            </a:extLst>
          </p:cNvPr>
          <p:cNvSpPr/>
          <p:nvPr/>
        </p:nvSpPr>
        <p:spPr>
          <a:xfrm>
            <a:off x="3624349" y="3082752"/>
            <a:ext cx="4954386" cy="36492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C7BFD4D-76AA-C0C7-7BA5-C250B6758FC9}"/>
              </a:ext>
            </a:extLst>
          </p:cNvPr>
          <p:cNvSpPr/>
          <p:nvPr/>
        </p:nvSpPr>
        <p:spPr>
          <a:xfrm>
            <a:off x="5328342" y="4165173"/>
            <a:ext cx="1456160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85FC657-9B3D-1E93-D4C0-9D852EA0AE33}"/>
              </a:ext>
            </a:extLst>
          </p:cNvPr>
          <p:cNvSpPr/>
          <p:nvPr/>
        </p:nvSpPr>
        <p:spPr>
          <a:xfrm>
            <a:off x="3733799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4A9672D-FC6E-EAC8-1AF9-4E15C2A5BEED}"/>
              </a:ext>
            </a:extLst>
          </p:cNvPr>
          <p:cNvSpPr/>
          <p:nvPr/>
        </p:nvSpPr>
        <p:spPr>
          <a:xfrm>
            <a:off x="7097577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064AED8E-7ED3-74FD-3416-CFC39F44A2B5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3229" y="2535051"/>
            <a:ext cx="8313" cy="5477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69D16C74-7A12-4980-647E-AA9006C11B95}"/>
              </a:ext>
            </a:extLst>
          </p:cNvPr>
          <p:cNvCxnSpPr>
            <a:stCxn id="10" idx="1"/>
            <a:endCxn id="8" idx="3"/>
          </p:cNvCxnSpPr>
          <p:nvPr/>
        </p:nvCxnSpPr>
        <p:spPr>
          <a:xfrm flipH="1" flipV="1">
            <a:off x="3025833" y="4907395"/>
            <a:ext cx="59851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FB9A7732-BDF9-5853-BC13-1919676A2FD1}"/>
              </a:ext>
            </a:extLst>
          </p:cNvPr>
          <p:cNvCxnSpPr>
            <a:stCxn id="10" idx="3"/>
            <a:endCxn id="9" idx="1"/>
          </p:cNvCxnSpPr>
          <p:nvPr/>
        </p:nvCxnSpPr>
        <p:spPr>
          <a:xfrm flipV="1">
            <a:off x="8578735" y="4907395"/>
            <a:ext cx="61502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29E47673-B359-8D5D-997A-4CC4252C1B22}"/>
              </a:ext>
            </a:extLst>
          </p:cNvPr>
          <p:cNvCxnSpPr>
            <a:stCxn id="12" idx="0"/>
            <a:endCxn id="13" idx="0"/>
          </p:cNvCxnSpPr>
          <p:nvPr/>
        </p:nvCxnSpPr>
        <p:spPr>
          <a:xfrm rot="5400000" flipH="1" flipV="1">
            <a:off x="6089019" y="2483284"/>
            <a:ext cx="12700" cy="3363778"/>
          </a:xfrm>
          <a:prstGeom prst="curvedConnector3">
            <a:avLst>
              <a:gd name="adj1" fmla="val 57272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C8F9B7AB-4983-3FDF-A991-3F04CFE74C1F}"/>
              </a:ext>
            </a:extLst>
          </p:cNvPr>
          <p:cNvCxnSpPr>
            <a:stCxn id="12" idx="4"/>
            <a:endCxn id="13" idx="4"/>
          </p:cNvCxnSpPr>
          <p:nvPr/>
        </p:nvCxnSpPr>
        <p:spPr>
          <a:xfrm rot="16200000" flipH="1">
            <a:off x="6089019" y="3862865"/>
            <a:ext cx="12700" cy="3363778"/>
          </a:xfrm>
          <a:prstGeom prst="curvedConnector3">
            <a:avLst>
              <a:gd name="adj1" fmla="val 57272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607E32FE-8752-2749-9369-DE456924F3B4}"/>
              </a:ext>
            </a:extLst>
          </p:cNvPr>
          <p:cNvSpPr/>
          <p:nvPr/>
        </p:nvSpPr>
        <p:spPr>
          <a:xfrm>
            <a:off x="7097577" y="4307323"/>
            <a:ext cx="1346661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7149C3-822F-70D8-386F-5167F087DAFB}"/>
              </a:ext>
            </a:extLst>
          </p:cNvPr>
          <p:cNvSpPr/>
          <p:nvPr/>
        </p:nvSpPr>
        <p:spPr>
          <a:xfrm>
            <a:off x="7097577" y="4934018"/>
            <a:ext cx="1346661" cy="40647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F675BF11-A1E5-57E2-C63C-96285B6892D3}"/>
              </a:ext>
            </a:extLst>
          </p:cNvPr>
          <p:cNvSpPr/>
          <p:nvPr/>
        </p:nvSpPr>
        <p:spPr>
          <a:xfrm>
            <a:off x="3666550" y="4934018"/>
            <a:ext cx="1408145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01F8DA08-6189-8A96-918D-F79458F6E0CC}"/>
              </a:ext>
            </a:extLst>
          </p:cNvPr>
          <p:cNvSpPr/>
          <p:nvPr/>
        </p:nvSpPr>
        <p:spPr>
          <a:xfrm>
            <a:off x="3813117" y="4342342"/>
            <a:ext cx="1115713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DCD44A5-A968-7862-184E-4163357A06F8}"/>
              </a:ext>
            </a:extLst>
          </p:cNvPr>
          <p:cNvSpPr txBox="1"/>
          <p:nvPr/>
        </p:nvSpPr>
        <p:spPr>
          <a:xfrm>
            <a:off x="5147709" y="4357468"/>
            <a:ext cx="1882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Communication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Competence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0D8450A-B103-697D-10B1-09C625C6DB9E}"/>
              </a:ext>
            </a:extLst>
          </p:cNvPr>
          <p:cNvSpPr txBox="1"/>
          <p:nvPr/>
        </p:nvSpPr>
        <p:spPr>
          <a:xfrm>
            <a:off x="4931513" y="5416598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Personal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EE78E4E-A593-2B56-F7D6-0F7F3CA49D20}"/>
              </a:ext>
            </a:extLst>
          </p:cNvPr>
          <p:cNvSpPr txBox="1"/>
          <p:nvPr/>
        </p:nvSpPr>
        <p:spPr>
          <a:xfrm>
            <a:off x="4973346" y="6110485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Social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D9DB787D-ADC8-D8ED-0BF8-F19741035BF2}"/>
              </a:ext>
            </a:extLst>
          </p:cNvPr>
          <p:cNvCxnSpPr>
            <a:stCxn id="12" idx="6"/>
          </p:cNvCxnSpPr>
          <p:nvPr/>
        </p:nvCxnSpPr>
        <p:spPr>
          <a:xfrm flipV="1">
            <a:off x="5080460" y="4854963"/>
            <a:ext cx="24788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FD61E573-AE53-92C0-ED56-D4740A11CD76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823379" y="4854964"/>
            <a:ext cx="274198" cy="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D298973-9AC5-0ECC-2BA9-FEE342199424}"/>
              </a:ext>
            </a:extLst>
          </p:cNvPr>
          <p:cNvCxnSpPr>
            <a:cxnSpLocks/>
            <a:stCxn id="48" idx="2"/>
            <a:endCxn id="47" idx="0"/>
          </p:cNvCxnSpPr>
          <p:nvPr/>
        </p:nvCxnSpPr>
        <p:spPr>
          <a:xfrm flipH="1">
            <a:off x="4370623" y="4731809"/>
            <a:ext cx="351" cy="2022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6E9C32B6-CEDF-58F9-0141-F15CB0DD26FD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7770907" y="4696790"/>
            <a:ext cx="1" cy="2372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1958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Integrative Theory of </a:t>
            </a:r>
            <a:br>
              <a:rPr kumimoji="1" lang="en-US" altLang="zh-CN" sz="4000" dirty="0">
                <a:latin typeface="Palatino Linotype" panose="02040502050505030304" pitchFamily="18" charset="0"/>
              </a:rPr>
            </a:br>
            <a:r>
              <a:rPr kumimoji="1" lang="en-US" altLang="zh-CN" sz="4000" dirty="0">
                <a:latin typeface="Palatino Linotype" panose="02040502050505030304" pitchFamily="18" charset="0"/>
              </a:rPr>
              <a:t>Cross-Cultural Adaptation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69298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C9601CFB-EA72-8D54-0D8C-A7F4716CA370}"/>
              </a:ext>
            </a:extLst>
          </p:cNvPr>
          <p:cNvSpPr/>
          <p:nvPr/>
        </p:nvSpPr>
        <p:spPr>
          <a:xfrm>
            <a:off x="3225338" y="1690689"/>
            <a:ext cx="5735782" cy="84436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ENVIRONMENT: Host Receptivity; Host Conformity Pressure; Ethnic Group Strength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0BE9143-F02A-3365-5DD9-5516268F1350}"/>
              </a:ext>
            </a:extLst>
          </p:cNvPr>
          <p:cNvSpPr/>
          <p:nvPr/>
        </p:nvSpPr>
        <p:spPr>
          <a:xfrm>
            <a:off x="349358" y="3909868"/>
            <a:ext cx="2676475" cy="19950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PREDISPOSITION: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Preparedness for Change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Proximity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Adaptive Personality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961D6BA-B0E1-BB8D-65BE-F1F9BA9E6C43}"/>
              </a:ext>
            </a:extLst>
          </p:cNvPr>
          <p:cNvSpPr/>
          <p:nvPr/>
        </p:nvSpPr>
        <p:spPr>
          <a:xfrm>
            <a:off x="9193762" y="3909868"/>
            <a:ext cx="2665391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TRANSFORMATION: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Functional Fitness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Psychological Health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Identity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5B66796-C535-A150-A586-BAB591109237}"/>
              </a:ext>
            </a:extLst>
          </p:cNvPr>
          <p:cNvSpPr/>
          <p:nvPr/>
        </p:nvSpPr>
        <p:spPr>
          <a:xfrm>
            <a:off x="3624349" y="3082752"/>
            <a:ext cx="4954386" cy="36492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C7BFD4D-76AA-C0C7-7BA5-C250B6758FC9}"/>
              </a:ext>
            </a:extLst>
          </p:cNvPr>
          <p:cNvSpPr/>
          <p:nvPr/>
        </p:nvSpPr>
        <p:spPr>
          <a:xfrm>
            <a:off x="5328342" y="4165173"/>
            <a:ext cx="1456160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85FC657-9B3D-1E93-D4C0-9D852EA0AE33}"/>
              </a:ext>
            </a:extLst>
          </p:cNvPr>
          <p:cNvSpPr/>
          <p:nvPr/>
        </p:nvSpPr>
        <p:spPr>
          <a:xfrm>
            <a:off x="3733799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4A9672D-FC6E-EAC8-1AF9-4E15C2A5BEED}"/>
              </a:ext>
            </a:extLst>
          </p:cNvPr>
          <p:cNvSpPr/>
          <p:nvPr/>
        </p:nvSpPr>
        <p:spPr>
          <a:xfrm>
            <a:off x="7097577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064AED8E-7ED3-74FD-3416-CFC39F44A2B5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3229" y="2535051"/>
            <a:ext cx="8313" cy="5477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69D16C74-7A12-4980-647E-AA9006C11B95}"/>
              </a:ext>
            </a:extLst>
          </p:cNvPr>
          <p:cNvCxnSpPr>
            <a:stCxn id="10" idx="1"/>
            <a:endCxn id="8" idx="3"/>
          </p:cNvCxnSpPr>
          <p:nvPr/>
        </p:nvCxnSpPr>
        <p:spPr>
          <a:xfrm flipH="1" flipV="1">
            <a:off x="3025833" y="4907395"/>
            <a:ext cx="59851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FB9A7732-BDF9-5853-BC13-1919676A2FD1}"/>
              </a:ext>
            </a:extLst>
          </p:cNvPr>
          <p:cNvCxnSpPr>
            <a:stCxn id="10" idx="3"/>
            <a:endCxn id="9" idx="1"/>
          </p:cNvCxnSpPr>
          <p:nvPr/>
        </p:nvCxnSpPr>
        <p:spPr>
          <a:xfrm flipV="1">
            <a:off x="8578735" y="4907395"/>
            <a:ext cx="61502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29E47673-B359-8D5D-997A-4CC4252C1B22}"/>
              </a:ext>
            </a:extLst>
          </p:cNvPr>
          <p:cNvCxnSpPr>
            <a:stCxn id="12" idx="0"/>
            <a:endCxn id="13" idx="0"/>
          </p:cNvCxnSpPr>
          <p:nvPr/>
        </p:nvCxnSpPr>
        <p:spPr>
          <a:xfrm rot="5400000" flipH="1" flipV="1">
            <a:off x="6089019" y="2483284"/>
            <a:ext cx="12700" cy="3363778"/>
          </a:xfrm>
          <a:prstGeom prst="curvedConnector3">
            <a:avLst>
              <a:gd name="adj1" fmla="val 57272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C8F9B7AB-4983-3FDF-A991-3F04CFE74C1F}"/>
              </a:ext>
            </a:extLst>
          </p:cNvPr>
          <p:cNvCxnSpPr>
            <a:stCxn id="12" idx="4"/>
            <a:endCxn id="13" idx="4"/>
          </p:cNvCxnSpPr>
          <p:nvPr/>
        </p:nvCxnSpPr>
        <p:spPr>
          <a:xfrm rot="16200000" flipH="1">
            <a:off x="6089019" y="3862865"/>
            <a:ext cx="12700" cy="3363778"/>
          </a:xfrm>
          <a:prstGeom prst="curvedConnector3">
            <a:avLst>
              <a:gd name="adj1" fmla="val 57272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607E32FE-8752-2749-9369-DE456924F3B4}"/>
              </a:ext>
            </a:extLst>
          </p:cNvPr>
          <p:cNvSpPr/>
          <p:nvPr/>
        </p:nvSpPr>
        <p:spPr>
          <a:xfrm>
            <a:off x="7097577" y="4307323"/>
            <a:ext cx="1346661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7149C3-822F-70D8-386F-5167F087DAFB}"/>
              </a:ext>
            </a:extLst>
          </p:cNvPr>
          <p:cNvSpPr/>
          <p:nvPr/>
        </p:nvSpPr>
        <p:spPr>
          <a:xfrm>
            <a:off x="7097577" y="4934018"/>
            <a:ext cx="1346661" cy="40647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F675BF11-A1E5-57E2-C63C-96285B6892D3}"/>
              </a:ext>
            </a:extLst>
          </p:cNvPr>
          <p:cNvSpPr/>
          <p:nvPr/>
        </p:nvSpPr>
        <p:spPr>
          <a:xfrm>
            <a:off x="3666550" y="4934018"/>
            <a:ext cx="1408145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01F8DA08-6189-8A96-918D-F79458F6E0CC}"/>
              </a:ext>
            </a:extLst>
          </p:cNvPr>
          <p:cNvSpPr/>
          <p:nvPr/>
        </p:nvSpPr>
        <p:spPr>
          <a:xfrm>
            <a:off x="3813117" y="4342342"/>
            <a:ext cx="1115713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DCD44A5-A968-7862-184E-4163357A06F8}"/>
              </a:ext>
            </a:extLst>
          </p:cNvPr>
          <p:cNvSpPr txBox="1"/>
          <p:nvPr/>
        </p:nvSpPr>
        <p:spPr>
          <a:xfrm>
            <a:off x="5147709" y="4357468"/>
            <a:ext cx="1882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Communication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Competence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0D8450A-B103-697D-10B1-09C625C6DB9E}"/>
              </a:ext>
            </a:extLst>
          </p:cNvPr>
          <p:cNvSpPr txBox="1"/>
          <p:nvPr/>
        </p:nvSpPr>
        <p:spPr>
          <a:xfrm>
            <a:off x="4931513" y="5416598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Personal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EE78E4E-A593-2B56-F7D6-0F7F3CA49D20}"/>
              </a:ext>
            </a:extLst>
          </p:cNvPr>
          <p:cNvSpPr txBox="1"/>
          <p:nvPr/>
        </p:nvSpPr>
        <p:spPr>
          <a:xfrm>
            <a:off x="4973346" y="6110485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Social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D9DB787D-ADC8-D8ED-0BF8-F19741035BF2}"/>
              </a:ext>
            </a:extLst>
          </p:cNvPr>
          <p:cNvCxnSpPr>
            <a:stCxn id="12" idx="6"/>
          </p:cNvCxnSpPr>
          <p:nvPr/>
        </p:nvCxnSpPr>
        <p:spPr>
          <a:xfrm flipV="1">
            <a:off x="5080460" y="4854963"/>
            <a:ext cx="24788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FD61E573-AE53-92C0-ED56-D4740A11CD76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823379" y="4854964"/>
            <a:ext cx="274198" cy="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D298973-9AC5-0ECC-2BA9-FEE342199424}"/>
              </a:ext>
            </a:extLst>
          </p:cNvPr>
          <p:cNvCxnSpPr>
            <a:cxnSpLocks/>
            <a:stCxn id="48" idx="2"/>
            <a:endCxn id="47" idx="0"/>
          </p:cNvCxnSpPr>
          <p:nvPr/>
        </p:nvCxnSpPr>
        <p:spPr>
          <a:xfrm flipH="1">
            <a:off x="4370623" y="4731809"/>
            <a:ext cx="351" cy="2022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6E9C32B6-CEDF-58F9-0141-F15CB0DD26FD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7770907" y="4696790"/>
            <a:ext cx="1" cy="2372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71364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Integrative Theory of </a:t>
            </a:r>
            <a:br>
              <a:rPr kumimoji="1" lang="en-US" altLang="zh-CN" sz="4000" dirty="0">
                <a:latin typeface="Palatino Linotype" panose="02040502050505030304" pitchFamily="18" charset="0"/>
              </a:rPr>
            </a:br>
            <a:r>
              <a:rPr kumimoji="1" lang="en-US" altLang="zh-CN" sz="4000" dirty="0">
                <a:latin typeface="Palatino Linotype" panose="02040502050505030304" pitchFamily="18" charset="0"/>
              </a:rPr>
              <a:t>Cross-Cultural Adaptation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69298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C9601CFB-EA72-8D54-0D8C-A7F4716CA370}"/>
              </a:ext>
            </a:extLst>
          </p:cNvPr>
          <p:cNvSpPr/>
          <p:nvPr/>
        </p:nvSpPr>
        <p:spPr>
          <a:xfrm>
            <a:off x="3225338" y="1690689"/>
            <a:ext cx="5735782" cy="84436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ENVIRONMENT: Host Receptivity; Host Conformity Pressure; Ethnic Group Strength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0BE9143-F02A-3365-5DD9-5516268F1350}"/>
              </a:ext>
            </a:extLst>
          </p:cNvPr>
          <p:cNvSpPr/>
          <p:nvPr/>
        </p:nvSpPr>
        <p:spPr>
          <a:xfrm>
            <a:off x="349358" y="3909868"/>
            <a:ext cx="2676475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PREDISPOSITION: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Preparedness for Change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Proximity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Adaptive Personality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961D6BA-B0E1-BB8D-65BE-F1F9BA9E6C43}"/>
              </a:ext>
            </a:extLst>
          </p:cNvPr>
          <p:cNvSpPr/>
          <p:nvPr/>
        </p:nvSpPr>
        <p:spPr>
          <a:xfrm>
            <a:off x="9193762" y="3909868"/>
            <a:ext cx="2665391" cy="199505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TRANSFORMATION: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Functional Fitness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Psychological Health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Identity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5B66796-C535-A150-A586-BAB591109237}"/>
              </a:ext>
            </a:extLst>
          </p:cNvPr>
          <p:cNvSpPr/>
          <p:nvPr/>
        </p:nvSpPr>
        <p:spPr>
          <a:xfrm>
            <a:off x="3624349" y="3082752"/>
            <a:ext cx="4954386" cy="36492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C7BFD4D-76AA-C0C7-7BA5-C250B6758FC9}"/>
              </a:ext>
            </a:extLst>
          </p:cNvPr>
          <p:cNvSpPr/>
          <p:nvPr/>
        </p:nvSpPr>
        <p:spPr>
          <a:xfrm>
            <a:off x="5328342" y="4165173"/>
            <a:ext cx="1456160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85FC657-9B3D-1E93-D4C0-9D852EA0AE33}"/>
              </a:ext>
            </a:extLst>
          </p:cNvPr>
          <p:cNvSpPr/>
          <p:nvPr/>
        </p:nvSpPr>
        <p:spPr>
          <a:xfrm>
            <a:off x="3733799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4A9672D-FC6E-EAC8-1AF9-4E15C2A5BEED}"/>
              </a:ext>
            </a:extLst>
          </p:cNvPr>
          <p:cNvSpPr/>
          <p:nvPr/>
        </p:nvSpPr>
        <p:spPr>
          <a:xfrm>
            <a:off x="7097577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064AED8E-7ED3-74FD-3416-CFC39F44A2B5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3229" y="2535051"/>
            <a:ext cx="8313" cy="5477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69D16C74-7A12-4980-647E-AA9006C11B95}"/>
              </a:ext>
            </a:extLst>
          </p:cNvPr>
          <p:cNvCxnSpPr>
            <a:stCxn id="10" idx="1"/>
            <a:endCxn id="8" idx="3"/>
          </p:cNvCxnSpPr>
          <p:nvPr/>
        </p:nvCxnSpPr>
        <p:spPr>
          <a:xfrm flipH="1" flipV="1">
            <a:off x="3025833" y="4907395"/>
            <a:ext cx="59851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FB9A7732-BDF9-5853-BC13-1919676A2FD1}"/>
              </a:ext>
            </a:extLst>
          </p:cNvPr>
          <p:cNvCxnSpPr>
            <a:stCxn id="10" idx="3"/>
            <a:endCxn id="9" idx="1"/>
          </p:cNvCxnSpPr>
          <p:nvPr/>
        </p:nvCxnSpPr>
        <p:spPr>
          <a:xfrm flipV="1">
            <a:off x="8578735" y="4907395"/>
            <a:ext cx="61502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29E47673-B359-8D5D-997A-4CC4252C1B22}"/>
              </a:ext>
            </a:extLst>
          </p:cNvPr>
          <p:cNvCxnSpPr>
            <a:stCxn id="12" idx="0"/>
            <a:endCxn id="13" idx="0"/>
          </p:cNvCxnSpPr>
          <p:nvPr/>
        </p:nvCxnSpPr>
        <p:spPr>
          <a:xfrm rot="5400000" flipH="1" flipV="1">
            <a:off x="6089019" y="2483284"/>
            <a:ext cx="12700" cy="3363778"/>
          </a:xfrm>
          <a:prstGeom prst="curvedConnector3">
            <a:avLst>
              <a:gd name="adj1" fmla="val 57272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C8F9B7AB-4983-3FDF-A991-3F04CFE74C1F}"/>
              </a:ext>
            </a:extLst>
          </p:cNvPr>
          <p:cNvCxnSpPr>
            <a:stCxn id="12" idx="4"/>
            <a:endCxn id="13" idx="4"/>
          </p:cNvCxnSpPr>
          <p:nvPr/>
        </p:nvCxnSpPr>
        <p:spPr>
          <a:xfrm rot="16200000" flipH="1">
            <a:off x="6089019" y="3862865"/>
            <a:ext cx="12700" cy="3363778"/>
          </a:xfrm>
          <a:prstGeom prst="curvedConnector3">
            <a:avLst>
              <a:gd name="adj1" fmla="val 57272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607E32FE-8752-2749-9369-DE456924F3B4}"/>
              </a:ext>
            </a:extLst>
          </p:cNvPr>
          <p:cNvSpPr/>
          <p:nvPr/>
        </p:nvSpPr>
        <p:spPr>
          <a:xfrm>
            <a:off x="7097577" y="4307323"/>
            <a:ext cx="1346661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7149C3-822F-70D8-386F-5167F087DAFB}"/>
              </a:ext>
            </a:extLst>
          </p:cNvPr>
          <p:cNvSpPr/>
          <p:nvPr/>
        </p:nvSpPr>
        <p:spPr>
          <a:xfrm>
            <a:off x="7097577" y="4934018"/>
            <a:ext cx="1346661" cy="40647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F675BF11-A1E5-57E2-C63C-96285B6892D3}"/>
              </a:ext>
            </a:extLst>
          </p:cNvPr>
          <p:cNvSpPr/>
          <p:nvPr/>
        </p:nvSpPr>
        <p:spPr>
          <a:xfrm>
            <a:off x="3666550" y="4934018"/>
            <a:ext cx="1408145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01F8DA08-6189-8A96-918D-F79458F6E0CC}"/>
              </a:ext>
            </a:extLst>
          </p:cNvPr>
          <p:cNvSpPr/>
          <p:nvPr/>
        </p:nvSpPr>
        <p:spPr>
          <a:xfrm>
            <a:off x="3813117" y="4342342"/>
            <a:ext cx="1115713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DCD44A5-A968-7862-184E-4163357A06F8}"/>
              </a:ext>
            </a:extLst>
          </p:cNvPr>
          <p:cNvSpPr txBox="1"/>
          <p:nvPr/>
        </p:nvSpPr>
        <p:spPr>
          <a:xfrm>
            <a:off x="5147709" y="4357468"/>
            <a:ext cx="1882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Communication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Competence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0D8450A-B103-697D-10B1-09C625C6DB9E}"/>
              </a:ext>
            </a:extLst>
          </p:cNvPr>
          <p:cNvSpPr txBox="1"/>
          <p:nvPr/>
        </p:nvSpPr>
        <p:spPr>
          <a:xfrm>
            <a:off x="4931513" y="5416598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Personal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EE78E4E-A593-2B56-F7D6-0F7F3CA49D20}"/>
              </a:ext>
            </a:extLst>
          </p:cNvPr>
          <p:cNvSpPr txBox="1"/>
          <p:nvPr/>
        </p:nvSpPr>
        <p:spPr>
          <a:xfrm>
            <a:off x="4973346" y="6110485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Social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D9DB787D-ADC8-D8ED-0BF8-F19741035BF2}"/>
              </a:ext>
            </a:extLst>
          </p:cNvPr>
          <p:cNvCxnSpPr>
            <a:stCxn id="12" idx="6"/>
          </p:cNvCxnSpPr>
          <p:nvPr/>
        </p:nvCxnSpPr>
        <p:spPr>
          <a:xfrm flipV="1">
            <a:off x="5080460" y="4854963"/>
            <a:ext cx="24788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FD61E573-AE53-92C0-ED56-D4740A11CD76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823379" y="4854964"/>
            <a:ext cx="274198" cy="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D298973-9AC5-0ECC-2BA9-FEE342199424}"/>
              </a:ext>
            </a:extLst>
          </p:cNvPr>
          <p:cNvCxnSpPr>
            <a:cxnSpLocks/>
            <a:stCxn id="48" idx="2"/>
            <a:endCxn id="47" idx="0"/>
          </p:cNvCxnSpPr>
          <p:nvPr/>
        </p:nvCxnSpPr>
        <p:spPr>
          <a:xfrm flipH="1">
            <a:off x="4370623" y="4731809"/>
            <a:ext cx="351" cy="2022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6E9C32B6-CEDF-58F9-0141-F15CB0DD26FD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7770907" y="4696790"/>
            <a:ext cx="1" cy="2372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9624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Integrative Theory of </a:t>
            </a:r>
            <a:br>
              <a:rPr kumimoji="1" lang="en-US" altLang="zh-CN" sz="4000" dirty="0">
                <a:latin typeface="Palatino Linotype" panose="02040502050505030304" pitchFamily="18" charset="0"/>
              </a:rPr>
            </a:br>
            <a:r>
              <a:rPr kumimoji="1" lang="en-US" altLang="zh-CN" sz="4000" dirty="0">
                <a:latin typeface="Palatino Linotype" panose="02040502050505030304" pitchFamily="18" charset="0"/>
              </a:rPr>
              <a:t>Cross-Cultural Adaptation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69298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C9601CFB-EA72-8D54-0D8C-A7F4716CA370}"/>
              </a:ext>
            </a:extLst>
          </p:cNvPr>
          <p:cNvSpPr/>
          <p:nvPr/>
        </p:nvSpPr>
        <p:spPr>
          <a:xfrm>
            <a:off x="3225338" y="1690689"/>
            <a:ext cx="5735782" cy="84436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ENVIRONMENT: Host Receptivity; Host Conformity Pressure; Ethnic Group Strength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A0BE9143-F02A-3365-5DD9-5516268F1350}"/>
              </a:ext>
            </a:extLst>
          </p:cNvPr>
          <p:cNvSpPr/>
          <p:nvPr/>
        </p:nvSpPr>
        <p:spPr>
          <a:xfrm>
            <a:off x="349358" y="3909868"/>
            <a:ext cx="2676475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PREDISPOSITION: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Preparedness for Change</a:t>
            </a:r>
          </a:p>
          <a:p>
            <a:pPr algn="ctr"/>
            <a:r>
              <a:rPr kumimoji="1" lang="en-US" altLang="zh-CN" b="1" dirty="0">
                <a:solidFill>
                  <a:schemeClr val="accent2"/>
                </a:solidFill>
                <a:highlight>
                  <a:srgbClr val="FFFF00"/>
                </a:highlight>
                <a:latin typeface="Palatino Linotype" panose="02040502050505030304" pitchFamily="18" charset="0"/>
              </a:rPr>
              <a:t>Ethnic Proximity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Adaptive Personality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5961D6BA-B0E1-BB8D-65BE-F1F9BA9E6C43}"/>
              </a:ext>
            </a:extLst>
          </p:cNvPr>
          <p:cNvSpPr/>
          <p:nvPr/>
        </p:nvSpPr>
        <p:spPr>
          <a:xfrm>
            <a:off x="9193762" y="3909868"/>
            <a:ext cx="2665391" cy="199505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TRANSFORMATION: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Functional Fitness</a:t>
            </a:r>
          </a:p>
          <a:p>
            <a:pPr algn="ctr"/>
            <a:r>
              <a:rPr kumimoji="1" lang="en-US" altLang="zh-CN" b="1" dirty="0">
                <a:solidFill>
                  <a:schemeClr val="accent2"/>
                </a:solidFill>
                <a:highlight>
                  <a:srgbClr val="FFFF00"/>
                </a:highlight>
                <a:latin typeface="Palatino Linotype" panose="02040502050505030304" pitchFamily="18" charset="0"/>
              </a:rPr>
              <a:t>Psychological Health</a:t>
            </a:r>
          </a:p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Intercultural Identity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05B66796-C535-A150-A586-BAB591109237}"/>
              </a:ext>
            </a:extLst>
          </p:cNvPr>
          <p:cNvSpPr/>
          <p:nvPr/>
        </p:nvSpPr>
        <p:spPr>
          <a:xfrm>
            <a:off x="3624349" y="3082752"/>
            <a:ext cx="4954386" cy="364928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EC7BFD4D-76AA-C0C7-7BA5-C250B6758FC9}"/>
              </a:ext>
            </a:extLst>
          </p:cNvPr>
          <p:cNvSpPr/>
          <p:nvPr/>
        </p:nvSpPr>
        <p:spPr>
          <a:xfrm>
            <a:off x="5328342" y="4165173"/>
            <a:ext cx="1456160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 sz="1200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385FC657-9B3D-1E93-D4C0-9D852EA0AE33}"/>
              </a:ext>
            </a:extLst>
          </p:cNvPr>
          <p:cNvSpPr/>
          <p:nvPr/>
        </p:nvSpPr>
        <p:spPr>
          <a:xfrm>
            <a:off x="3733799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64A9672D-FC6E-EAC8-1AF9-4E15C2A5BEED}"/>
              </a:ext>
            </a:extLst>
          </p:cNvPr>
          <p:cNvSpPr/>
          <p:nvPr/>
        </p:nvSpPr>
        <p:spPr>
          <a:xfrm>
            <a:off x="7097577" y="4165173"/>
            <a:ext cx="1346661" cy="1379581"/>
          </a:xfrm>
          <a:prstGeom prst="ellipse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064AED8E-7ED3-74FD-3416-CFC39F44A2B5}"/>
              </a:ext>
            </a:extLst>
          </p:cNvPr>
          <p:cNvCxnSpPr>
            <a:cxnSpLocks/>
            <a:stCxn id="10" idx="0"/>
            <a:endCxn id="5" idx="2"/>
          </p:cNvCxnSpPr>
          <p:nvPr/>
        </p:nvCxnSpPr>
        <p:spPr>
          <a:xfrm flipH="1" flipV="1">
            <a:off x="6093229" y="2535051"/>
            <a:ext cx="8313" cy="54770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线箭头连接符 25">
            <a:extLst>
              <a:ext uri="{FF2B5EF4-FFF2-40B4-BE49-F238E27FC236}">
                <a16:creationId xmlns:a16="http://schemas.microsoft.com/office/drawing/2014/main" id="{69D16C74-7A12-4980-647E-AA9006C11B95}"/>
              </a:ext>
            </a:extLst>
          </p:cNvPr>
          <p:cNvCxnSpPr>
            <a:stCxn id="10" idx="1"/>
            <a:endCxn id="8" idx="3"/>
          </p:cNvCxnSpPr>
          <p:nvPr/>
        </p:nvCxnSpPr>
        <p:spPr>
          <a:xfrm flipH="1" flipV="1">
            <a:off x="3025833" y="4907395"/>
            <a:ext cx="598516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FB9A7732-BDF9-5853-BC13-1919676A2FD1}"/>
              </a:ext>
            </a:extLst>
          </p:cNvPr>
          <p:cNvCxnSpPr>
            <a:stCxn id="10" idx="3"/>
            <a:endCxn id="9" idx="1"/>
          </p:cNvCxnSpPr>
          <p:nvPr/>
        </p:nvCxnSpPr>
        <p:spPr>
          <a:xfrm flipV="1">
            <a:off x="8578735" y="4907395"/>
            <a:ext cx="615027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曲线连接符 30">
            <a:extLst>
              <a:ext uri="{FF2B5EF4-FFF2-40B4-BE49-F238E27FC236}">
                <a16:creationId xmlns:a16="http://schemas.microsoft.com/office/drawing/2014/main" id="{29E47673-B359-8D5D-997A-4CC4252C1B22}"/>
              </a:ext>
            </a:extLst>
          </p:cNvPr>
          <p:cNvCxnSpPr>
            <a:stCxn id="12" idx="0"/>
            <a:endCxn id="13" idx="0"/>
          </p:cNvCxnSpPr>
          <p:nvPr/>
        </p:nvCxnSpPr>
        <p:spPr>
          <a:xfrm rot="5400000" flipH="1" flipV="1">
            <a:off x="6089019" y="2483284"/>
            <a:ext cx="12700" cy="3363778"/>
          </a:xfrm>
          <a:prstGeom prst="curvedConnector3">
            <a:avLst>
              <a:gd name="adj1" fmla="val 57272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C8F9B7AB-4983-3FDF-A991-3F04CFE74C1F}"/>
              </a:ext>
            </a:extLst>
          </p:cNvPr>
          <p:cNvCxnSpPr>
            <a:stCxn id="12" idx="4"/>
            <a:endCxn id="13" idx="4"/>
          </p:cNvCxnSpPr>
          <p:nvPr/>
        </p:nvCxnSpPr>
        <p:spPr>
          <a:xfrm rot="16200000" flipH="1">
            <a:off x="6089019" y="3862865"/>
            <a:ext cx="12700" cy="3363778"/>
          </a:xfrm>
          <a:prstGeom prst="curvedConnector3">
            <a:avLst>
              <a:gd name="adj1" fmla="val 5727276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圆角矩形 41">
            <a:extLst>
              <a:ext uri="{FF2B5EF4-FFF2-40B4-BE49-F238E27FC236}">
                <a16:creationId xmlns:a16="http://schemas.microsoft.com/office/drawing/2014/main" id="{607E32FE-8752-2749-9369-DE456924F3B4}"/>
              </a:ext>
            </a:extLst>
          </p:cNvPr>
          <p:cNvSpPr/>
          <p:nvPr/>
        </p:nvSpPr>
        <p:spPr>
          <a:xfrm>
            <a:off x="7097577" y="4307323"/>
            <a:ext cx="1346661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6" name="圆角矩形 45">
            <a:extLst>
              <a:ext uri="{FF2B5EF4-FFF2-40B4-BE49-F238E27FC236}">
                <a16:creationId xmlns:a16="http://schemas.microsoft.com/office/drawing/2014/main" id="{F07149C3-822F-70D8-386F-5167F087DAFB}"/>
              </a:ext>
            </a:extLst>
          </p:cNvPr>
          <p:cNvSpPr/>
          <p:nvPr/>
        </p:nvSpPr>
        <p:spPr>
          <a:xfrm>
            <a:off x="7097577" y="4934018"/>
            <a:ext cx="1346661" cy="40647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7" name="圆角矩形 46">
            <a:extLst>
              <a:ext uri="{FF2B5EF4-FFF2-40B4-BE49-F238E27FC236}">
                <a16:creationId xmlns:a16="http://schemas.microsoft.com/office/drawing/2014/main" id="{F675BF11-A1E5-57E2-C63C-96285B6892D3}"/>
              </a:ext>
            </a:extLst>
          </p:cNvPr>
          <p:cNvSpPr/>
          <p:nvPr/>
        </p:nvSpPr>
        <p:spPr>
          <a:xfrm>
            <a:off x="3666550" y="4934018"/>
            <a:ext cx="1408145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MC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8" name="圆角矩形 47">
            <a:extLst>
              <a:ext uri="{FF2B5EF4-FFF2-40B4-BE49-F238E27FC236}">
                <a16:creationId xmlns:a16="http://schemas.microsoft.com/office/drawing/2014/main" id="{01F8DA08-6189-8A96-918D-F79458F6E0CC}"/>
              </a:ext>
            </a:extLst>
          </p:cNvPr>
          <p:cNvSpPr/>
          <p:nvPr/>
        </p:nvSpPr>
        <p:spPr>
          <a:xfrm>
            <a:off x="3813117" y="4342342"/>
            <a:ext cx="1115713" cy="38946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Host IC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8DCD44A5-A968-7862-184E-4163357A06F8}"/>
              </a:ext>
            </a:extLst>
          </p:cNvPr>
          <p:cNvSpPr txBox="1"/>
          <p:nvPr/>
        </p:nvSpPr>
        <p:spPr>
          <a:xfrm>
            <a:off x="5147709" y="4357468"/>
            <a:ext cx="18826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b="1" dirty="0">
                <a:solidFill>
                  <a:schemeClr val="accent2"/>
                </a:solidFill>
                <a:highlight>
                  <a:srgbClr val="FFFF00"/>
                </a:highlight>
                <a:latin typeface="Palatino Linotype" panose="02040502050505030304" pitchFamily="18" charset="0"/>
              </a:rPr>
              <a:t>Host</a:t>
            </a:r>
          </a:p>
          <a:p>
            <a:pPr algn="ctr"/>
            <a:r>
              <a:rPr kumimoji="1" lang="en-US" altLang="zh-CN" b="1" dirty="0">
                <a:solidFill>
                  <a:schemeClr val="accent2"/>
                </a:solidFill>
                <a:highlight>
                  <a:srgbClr val="FFFF00"/>
                </a:highlight>
                <a:latin typeface="Palatino Linotype" panose="02040502050505030304" pitchFamily="18" charset="0"/>
              </a:rPr>
              <a:t>Communication</a:t>
            </a:r>
          </a:p>
          <a:p>
            <a:pPr algn="ctr"/>
            <a:r>
              <a:rPr kumimoji="1" lang="en-US" altLang="zh-CN" b="1" dirty="0">
                <a:solidFill>
                  <a:schemeClr val="accent2"/>
                </a:solidFill>
                <a:highlight>
                  <a:srgbClr val="FFFF00"/>
                </a:highlight>
                <a:latin typeface="Palatino Linotype" panose="02040502050505030304" pitchFamily="18" charset="0"/>
              </a:rPr>
              <a:t>Competence</a:t>
            </a:r>
            <a:endParaRPr kumimoji="1" lang="zh-CN" altLang="en-US" b="1" dirty="0">
              <a:solidFill>
                <a:schemeClr val="accent2"/>
              </a:solidFill>
              <a:highlight>
                <a:srgbClr val="FFFF00"/>
              </a:highlight>
              <a:latin typeface="Palatino Linotype" panose="02040502050505030304" pitchFamily="18" charset="0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0D8450A-B103-697D-10B1-09C625C6DB9E}"/>
              </a:ext>
            </a:extLst>
          </p:cNvPr>
          <p:cNvSpPr txBox="1"/>
          <p:nvPr/>
        </p:nvSpPr>
        <p:spPr>
          <a:xfrm>
            <a:off x="4931513" y="5416598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Personal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1" name="文本框 50">
            <a:extLst>
              <a:ext uri="{FF2B5EF4-FFF2-40B4-BE49-F238E27FC236}">
                <a16:creationId xmlns:a16="http://schemas.microsoft.com/office/drawing/2014/main" id="{1EE78E4E-A593-2B56-F7D6-0F7F3CA49D20}"/>
              </a:ext>
            </a:extLst>
          </p:cNvPr>
          <p:cNvSpPr txBox="1"/>
          <p:nvPr/>
        </p:nvSpPr>
        <p:spPr>
          <a:xfrm>
            <a:off x="4973346" y="6110485"/>
            <a:ext cx="2828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Social communication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55" name="直线箭头连接符 54">
            <a:extLst>
              <a:ext uri="{FF2B5EF4-FFF2-40B4-BE49-F238E27FC236}">
                <a16:creationId xmlns:a16="http://schemas.microsoft.com/office/drawing/2014/main" id="{D9DB787D-ADC8-D8ED-0BF8-F19741035BF2}"/>
              </a:ext>
            </a:extLst>
          </p:cNvPr>
          <p:cNvCxnSpPr>
            <a:stCxn id="12" idx="6"/>
          </p:cNvCxnSpPr>
          <p:nvPr/>
        </p:nvCxnSpPr>
        <p:spPr>
          <a:xfrm flipV="1">
            <a:off x="5080460" y="4854963"/>
            <a:ext cx="247882" cy="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线箭头连接符 56">
            <a:extLst>
              <a:ext uri="{FF2B5EF4-FFF2-40B4-BE49-F238E27FC236}">
                <a16:creationId xmlns:a16="http://schemas.microsoft.com/office/drawing/2014/main" id="{FD61E573-AE53-92C0-ED56-D4740A11CD76}"/>
              </a:ext>
            </a:extLst>
          </p:cNvPr>
          <p:cNvCxnSpPr>
            <a:cxnSpLocks/>
            <a:stCxn id="13" idx="2"/>
          </p:cNvCxnSpPr>
          <p:nvPr/>
        </p:nvCxnSpPr>
        <p:spPr>
          <a:xfrm flipH="1">
            <a:off x="6823379" y="4854964"/>
            <a:ext cx="274198" cy="36367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直线箭头连接符 60">
            <a:extLst>
              <a:ext uri="{FF2B5EF4-FFF2-40B4-BE49-F238E27FC236}">
                <a16:creationId xmlns:a16="http://schemas.microsoft.com/office/drawing/2014/main" id="{9D298973-9AC5-0ECC-2BA9-FEE342199424}"/>
              </a:ext>
            </a:extLst>
          </p:cNvPr>
          <p:cNvCxnSpPr>
            <a:cxnSpLocks/>
            <a:stCxn id="48" idx="2"/>
            <a:endCxn id="47" idx="0"/>
          </p:cNvCxnSpPr>
          <p:nvPr/>
        </p:nvCxnSpPr>
        <p:spPr>
          <a:xfrm flipH="1">
            <a:off x="4370623" y="4731809"/>
            <a:ext cx="351" cy="20220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直线箭头连接符 62">
            <a:extLst>
              <a:ext uri="{FF2B5EF4-FFF2-40B4-BE49-F238E27FC236}">
                <a16:creationId xmlns:a16="http://schemas.microsoft.com/office/drawing/2014/main" id="{6E9C32B6-CEDF-58F9-0141-F15CB0DD26FD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7770907" y="4696790"/>
            <a:ext cx="1" cy="237228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0922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Hypotheses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94484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86505AE8-9593-1DA5-DA37-B64C28D93B24}"/>
              </a:ext>
            </a:extLst>
          </p:cNvPr>
          <p:cNvSpPr/>
          <p:nvPr/>
        </p:nvSpPr>
        <p:spPr>
          <a:xfrm>
            <a:off x="4070184" y="1518249"/>
            <a:ext cx="3536830" cy="73490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Palatino Linotype" panose="02040502050505030304" pitchFamily="18" charset="0"/>
              </a:rPr>
              <a:t>Ethnic Proximity</a:t>
            </a:r>
            <a:endParaRPr kumimoji="1" lang="zh-CN" altLang="en-US" sz="2800" dirty="0">
              <a:latin typeface="Palatino Linotype" panose="02040502050505030304" pitchFamily="18" charset="0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F899DA1-881D-2D15-5578-C1D857DF7146}"/>
              </a:ext>
            </a:extLst>
          </p:cNvPr>
          <p:cNvSpPr/>
          <p:nvPr/>
        </p:nvSpPr>
        <p:spPr>
          <a:xfrm>
            <a:off x="4087436" y="5141343"/>
            <a:ext cx="3536830" cy="734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Palatino Linotype" panose="02040502050505030304" pitchFamily="18" charset="0"/>
              </a:rPr>
              <a:t>Psychological health</a:t>
            </a:r>
            <a:endParaRPr kumimoji="1" lang="zh-CN" altLang="en-US" sz="2800" dirty="0">
              <a:latin typeface="Palatino Linotype" panose="02040502050505030304" pitchFamily="18" charset="0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A0AEC6F3-DD04-349D-1C99-7DE0560077DD}"/>
              </a:ext>
            </a:extLst>
          </p:cNvPr>
          <p:cNvSpPr/>
          <p:nvPr/>
        </p:nvSpPr>
        <p:spPr>
          <a:xfrm>
            <a:off x="878410" y="3295290"/>
            <a:ext cx="3536830" cy="7349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Palatino Linotype" panose="02040502050505030304" pitchFamily="18" charset="0"/>
              </a:rPr>
              <a:t>Host communication competence</a:t>
            </a:r>
            <a:endParaRPr kumimoji="1" lang="zh-CN" altLang="en-US" sz="2400" dirty="0">
              <a:latin typeface="Palatino Linotype" panose="02040502050505030304" pitchFamily="18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BA251529-E626-3300-E749-AF7968F3BAE8}"/>
              </a:ext>
            </a:extLst>
          </p:cNvPr>
          <p:cNvSpPr/>
          <p:nvPr/>
        </p:nvSpPr>
        <p:spPr>
          <a:xfrm>
            <a:off x="7106681" y="3260784"/>
            <a:ext cx="3536830" cy="7349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Palatino Linotype" panose="02040502050505030304" pitchFamily="18" charset="0"/>
              </a:rPr>
              <a:t>Host interpersonal communication</a:t>
            </a:r>
            <a:endParaRPr kumimoji="1" lang="zh-CN" altLang="en-US" sz="2400" dirty="0">
              <a:latin typeface="Palatino Linotype" panose="02040502050505030304" pitchFamily="18" charset="0"/>
            </a:endParaRPr>
          </a:p>
        </p:txBody>
      </p: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1C419695-A5C5-EF19-E3EF-0A9E408FBB53}"/>
              </a:ext>
            </a:extLst>
          </p:cNvPr>
          <p:cNvCxnSpPr>
            <a:stCxn id="5" idx="2"/>
          </p:cNvCxnSpPr>
          <p:nvPr/>
        </p:nvCxnSpPr>
        <p:spPr>
          <a:xfrm>
            <a:off x="5838599" y="2253150"/>
            <a:ext cx="0" cy="288819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DE4DB918-A075-8975-B80D-E07F4765CDC5}"/>
              </a:ext>
            </a:extLst>
          </p:cNvPr>
          <p:cNvCxnSpPr>
            <a:stCxn id="5" idx="2"/>
            <a:endCxn id="7" idx="0"/>
          </p:cNvCxnSpPr>
          <p:nvPr/>
        </p:nvCxnSpPr>
        <p:spPr>
          <a:xfrm flipH="1">
            <a:off x="2646825" y="2253150"/>
            <a:ext cx="3191774" cy="104214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42D0684E-48D7-25CC-6A4A-206D0CD5E882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5838599" y="2253150"/>
            <a:ext cx="3036497" cy="1007634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2DFE5139-AD62-712A-1B99-CEB0731C7F41}"/>
              </a:ext>
            </a:extLst>
          </p:cNvPr>
          <p:cNvCxnSpPr>
            <a:stCxn id="7" idx="2"/>
            <a:endCxn id="6" idx="0"/>
          </p:cNvCxnSpPr>
          <p:nvPr/>
        </p:nvCxnSpPr>
        <p:spPr>
          <a:xfrm>
            <a:off x="2646825" y="4030191"/>
            <a:ext cx="3209026" cy="1111152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75B60B93-22A8-6D3F-DCAA-73AE9768FCF3}"/>
              </a:ext>
            </a:extLst>
          </p:cNvPr>
          <p:cNvCxnSpPr>
            <a:stCxn id="8" idx="2"/>
            <a:endCxn id="6" idx="0"/>
          </p:cNvCxnSpPr>
          <p:nvPr/>
        </p:nvCxnSpPr>
        <p:spPr>
          <a:xfrm flipH="1">
            <a:off x="5855851" y="3995685"/>
            <a:ext cx="3019245" cy="114565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FF75CF0F-1D0D-603B-2B0D-56F8CBF54954}"/>
              </a:ext>
            </a:extLst>
          </p:cNvPr>
          <p:cNvSpPr txBox="1"/>
          <p:nvPr/>
        </p:nvSpPr>
        <p:spPr>
          <a:xfrm>
            <a:off x="3732428" y="2481832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H1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19F66DB-5AB9-5D9D-23AA-8C5FB03BC08A}"/>
              </a:ext>
            </a:extLst>
          </p:cNvPr>
          <p:cNvSpPr txBox="1"/>
          <p:nvPr/>
        </p:nvSpPr>
        <p:spPr>
          <a:xfrm>
            <a:off x="7173897" y="2515083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H2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EB5C8F9-7F59-385C-02B0-42D146831133}"/>
              </a:ext>
            </a:extLst>
          </p:cNvPr>
          <p:cNvSpPr txBox="1"/>
          <p:nvPr/>
        </p:nvSpPr>
        <p:spPr>
          <a:xfrm>
            <a:off x="5444850" y="3313105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H5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39AB59B-68DC-D4E6-2457-E9187BF8C0F8}"/>
              </a:ext>
            </a:extLst>
          </p:cNvPr>
          <p:cNvSpPr txBox="1"/>
          <p:nvPr/>
        </p:nvSpPr>
        <p:spPr>
          <a:xfrm>
            <a:off x="3898683" y="4377134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H3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EA42076-2750-5C37-4409-DBD3C88A1AF1}"/>
              </a:ext>
            </a:extLst>
          </p:cNvPr>
          <p:cNvSpPr txBox="1"/>
          <p:nvPr/>
        </p:nvSpPr>
        <p:spPr>
          <a:xfrm>
            <a:off x="6725010" y="4443636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H4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0419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Hypotheses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94484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86505AE8-9593-1DA5-DA37-B64C28D93B24}"/>
              </a:ext>
            </a:extLst>
          </p:cNvPr>
          <p:cNvSpPr/>
          <p:nvPr/>
        </p:nvSpPr>
        <p:spPr>
          <a:xfrm>
            <a:off x="4070184" y="1518249"/>
            <a:ext cx="3536830" cy="734901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Palatino Linotype" panose="02040502050505030304" pitchFamily="18" charset="0"/>
              </a:rPr>
              <a:t>Ethnic Proximity</a:t>
            </a:r>
            <a:endParaRPr kumimoji="1" lang="zh-CN" altLang="en-US" sz="2800" dirty="0">
              <a:latin typeface="Palatino Linotype" panose="02040502050505030304" pitchFamily="18" charset="0"/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1F899DA1-881D-2D15-5578-C1D857DF7146}"/>
              </a:ext>
            </a:extLst>
          </p:cNvPr>
          <p:cNvSpPr/>
          <p:nvPr/>
        </p:nvSpPr>
        <p:spPr>
          <a:xfrm>
            <a:off x="4087436" y="5141343"/>
            <a:ext cx="3536830" cy="734901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800" dirty="0">
                <a:latin typeface="Palatino Linotype" panose="02040502050505030304" pitchFamily="18" charset="0"/>
              </a:rPr>
              <a:t>Psychological health</a:t>
            </a:r>
            <a:endParaRPr kumimoji="1" lang="zh-CN" altLang="en-US" sz="2800" dirty="0">
              <a:latin typeface="Palatino Linotype" panose="02040502050505030304" pitchFamily="18" charset="0"/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A0AEC6F3-DD04-349D-1C99-7DE0560077DD}"/>
              </a:ext>
            </a:extLst>
          </p:cNvPr>
          <p:cNvSpPr/>
          <p:nvPr/>
        </p:nvSpPr>
        <p:spPr>
          <a:xfrm>
            <a:off x="878410" y="3295290"/>
            <a:ext cx="3536830" cy="7349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Palatino Linotype" panose="02040502050505030304" pitchFamily="18" charset="0"/>
              </a:rPr>
              <a:t>Host communication competence</a:t>
            </a:r>
            <a:endParaRPr kumimoji="1" lang="zh-CN" altLang="en-US" sz="2400" dirty="0">
              <a:latin typeface="Palatino Linotype" panose="02040502050505030304" pitchFamily="18" charset="0"/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BA251529-E626-3300-E749-AF7968F3BAE8}"/>
              </a:ext>
            </a:extLst>
          </p:cNvPr>
          <p:cNvSpPr/>
          <p:nvPr/>
        </p:nvSpPr>
        <p:spPr>
          <a:xfrm>
            <a:off x="7106681" y="3260784"/>
            <a:ext cx="3536830" cy="734901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Palatino Linotype" panose="02040502050505030304" pitchFamily="18" charset="0"/>
              </a:rPr>
              <a:t>Host interpersonal communication</a:t>
            </a:r>
            <a:endParaRPr kumimoji="1" lang="zh-CN" altLang="en-US" sz="2400" dirty="0">
              <a:latin typeface="Palatino Linotype" panose="02040502050505030304" pitchFamily="18" charset="0"/>
            </a:endParaRPr>
          </a:p>
        </p:txBody>
      </p:sp>
      <p:cxnSp>
        <p:nvCxnSpPr>
          <p:cNvPr id="10" name="直线箭头连接符 9">
            <a:extLst>
              <a:ext uri="{FF2B5EF4-FFF2-40B4-BE49-F238E27FC236}">
                <a16:creationId xmlns:a16="http://schemas.microsoft.com/office/drawing/2014/main" id="{1C419695-A5C5-EF19-E3EF-0A9E408FBB53}"/>
              </a:ext>
            </a:extLst>
          </p:cNvPr>
          <p:cNvCxnSpPr>
            <a:stCxn id="5" idx="2"/>
          </p:cNvCxnSpPr>
          <p:nvPr/>
        </p:nvCxnSpPr>
        <p:spPr>
          <a:xfrm>
            <a:off x="5838599" y="2253150"/>
            <a:ext cx="0" cy="2888193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直线箭头连接符 11">
            <a:extLst>
              <a:ext uri="{FF2B5EF4-FFF2-40B4-BE49-F238E27FC236}">
                <a16:creationId xmlns:a16="http://schemas.microsoft.com/office/drawing/2014/main" id="{DE4DB918-A075-8975-B80D-E07F4765CDC5}"/>
              </a:ext>
            </a:extLst>
          </p:cNvPr>
          <p:cNvCxnSpPr>
            <a:stCxn id="5" idx="2"/>
            <a:endCxn id="7" idx="0"/>
          </p:cNvCxnSpPr>
          <p:nvPr/>
        </p:nvCxnSpPr>
        <p:spPr>
          <a:xfrm flipH="1">
            <a:off x="2646825" y="2253150"/>
            <a:ext cx="3191774" cy="1042140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直线箭头连接符 13">
            <a:extLst>
              <a:ext uri="{FF2B5EF4-FFF2-40B4-BE49-F238E27FC236}">
                <a16:creationId xmlns:a16="http://schemas.microsoft.com/office/drawing/2014/main" id="{42D0684E-48D7-25CC-6A4A-206D0CD5E882}"/>
              </a:ext>
            </a:extLst>
          </p:cNvPr>
          <p:cNvCxnSpPr>
            <a:stCxn id="5" idx="2"/>
            <a:endCxn id="8" idx="0"/>
          </p:cNvCxnSpPr>
          <p:nvPr/>
        </p:nvCxnSpPr>
        <p:spPr>
          <a:xfrm>
            <a:off x="5838599" y="2253150"/>
            <a:ext cx="3036497" cy="1007634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2DFE5139-AD62-712A-1B99-CEB0731C7F41}"/>
              </a:ext>
            </a:extLst>
          </p:cNvPr>
          <p:cNvCxnSpPr>
            <a:stCxn id="7" idx="2"/>
            <a:endCxn id="6" idx="0"/>
          </p:cNvCxnSpPr>
          <p:nvPr/>
        </p:nvCxnSpPr>
        <p:spPr>
          <a:xfrm>
            <a:off x="2646825" y="4030191"/>
            <a:ext cx="3209026" cy="1111152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75B60B93-22A8-6D3F-DCAA-73AE9768FCF3}"/>
              </a:ext>
            </a:extLst>
          </p:cNvPr>
          <p:cNvCxnSpPr>
            <a:stCxn id="8" idx="2"/>
            <a:endCxn id="6" idx="0"/>
          </p:cNvCxnSpPr>
          <p:nvPr/>
        </p:nvCxnSpPr>
        <p:spPr>
          <a:xfrm flipH="1">
            <a:off x="5855851" y="3995685"/>
            <a:ext cx="3019245" cy="1145658"/>
          </a:xfrm>
          <a:prstGeom prst="straightConnector1">
            <a:avLst/>
          </a:prstGeom>
          <a:ln>
            <a:tailEnd type="triangle" w="lg" len="lg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9" name="文本框 18">
            <a:extLst>
              <a:ext uri="{FF2B5EF4-FFF2-40B4-BE49-F238E27FC236}">
                <a16:creationId xmlns:a16="http://schemas.microsoft.com/office/drawing/2014/main" id="{FF75CF0F-1D0D-603B-2B0D-56F8CBF54954}"/>
              </a:ext>
            </a:extLst>
          </p:cNvPr>
          <p:cNvSpPr txBox="1"/>
          <p:nvPr/>
        </p:nvSpPr>
        <p:spPr>
          <a:xfrm>
            <a:off x="3732428" y="2481832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H1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619F66DB-5AB9-5D9D-23AA-8C5FB03BC08A}"/>
              </a:ext>
            </a:extLst>
          </p:cNvPr>
          <p:cNvSpPr txBox="1"/>
          <p:nvPr/>
        </p:nvSpPr>
        <p:spPr>
          <a:xfrm>
            <a:off x="7173897" y="2515083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H2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EEB5C8F9-7F59-385C-02B0-42D146831133}"/>
              </a:ext>
            </a:extLst>
          </p:cNvPr>
          <p:cNvSpPr txBox="1"/>
          <p:nvPr/>
        </p:nvSpPr>
        <p:spPr>
          <a:xfrm>
            <a:off x="5444850" y="3313105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H5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D39AB59B-68DC-D4E6-2457-E9187BF8C0F8}"/>
              </a:ext>
            </a:extLst>
          </p:cNvPr>
          <p:cNvSpPr txBox="1"/>
          <p:nvPr/>
        </p:nvSpPr>
        <p:spPr>
          <a:xfrm>
            <a:off x="3898683" y="4377134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H3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CEA42076-2750-5C37-4409-DBD3C88A1AF1}"/>
              </a:ext>
            </a:extLst>
          </p:cNvPr>
          <p:cNvSpPr txBox="1"/>
          <p:nvPr/>
        </p:nvSpPr>
        <p:spPr>
          <a:xfrm>
            <a:off x="6725010" y="4443636"/>
            <a:ext cx="838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200" b="1" dirty="0">
                <a:solidFill>
                  <a:schemeClr val="accent2"/>
                </a:solidFill>
                <a:latin typeface="Palatino Linotype" panose="02040502050505030304" pitchFamily="18" charset="0"/>
              </a:rPr>
              <a:t>H4</a:t>
            </a:r>
            <a:endParaRPr kumimoji="1" lang="zh-CN" altLang="en-US" sz="3200" b="1" dirty="0">
              <a:solidFill>
                <a:schemeClr val="accent2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2B0DBD-850F-8208-5943-B8E7CF6388BB}"/>
              </a:ext>
            </a:extLst>
          </p:cNvPr>
          <p:cNvSpPr txBox="1"/>
          <p:nvPr/>
        </p:nvSpPr>
        <p:spPr>
          <a:xfrm>
            <a:off x="8895416" y="4734560"/>
            <a:ext cx="329658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solidFill>
                  <a:schemeClr val="accent2"/>
                </a:solidFill>
                <a:latin typeface="Palatino Linotype" panose="02040502050505030304" pitchFamily="18" charset="0"/>
              </a:rPr>
              <a:t>H1&amp;H2: </a:t>
            </a:r>
            <a:r>
              <a:rPr kumimoji="1" lang="en-US" altLang="zh-CN" sz="2800" dirty="0">
                <a:latin typeface="Palatino Linotype" panose="02040502050505030304" pitchFamily="18" charset="0"/>
              </a:rPr>
              <a:t>t test</a:t>
            </a:r>
          </a:p>
          <a:p>
            <a:r>
              <a:rPr kumimoji="1" lang="en-US" altLang="zh-CN" sz="2800" dirty="0">
                <a:solidFill>
                  <a:schemeClr val="accent2"/>
                </a:solidFill>
                <a:latin typeface="Palatino Linotype" panose="02040502050505030304" pitchFamily="18" charset="0"/>
              </a:rPr>
              <a:t>H3&amp;H4&amp;H5: </a:t>
            </a:r>
            <a:r>
              <a:rPr kumimoji="1" lang="en-US" altLang="zh-CN" sz="2800" dirty="0">
                <a:latin typeface="Palatino Linotype" panose="02040502050505030304" pitchFamily="18" charset="0"/>
              </a:rPr>
              <a:t>correlation test</a:t>
            </a:r>
          </a:p>
          <a:p>
            <a:r>
              <a:rPr kumimoji="1" lang="en-US" altLang="zh-CN" sz="2800" dirty="0">
                <a:latin typeface="Palatino Linotype" panose="02040502050505030304" pitchFamily="18" charset="0"/>
              </a:rPr>
              <a:t>thematic analysis</a:t>
            </a:r>
            <a:endParaRPr kumimoji="1" lang="zh-CN" altLang="en-US" sz="2800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71595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Mixed Method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224203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2621499"/>
            <a:ext cx="94832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Phase 1 Questionnaire Survey</a:t>
            </a:r>
          </a:p>
          <a:p>
            <a:pPr lvl="0" algn="just"/>
            <a:r>
              <a:rPr lang="en-US" altLang="zh-CN" sz="28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Phase 2 In-depth Interview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1323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Background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42263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EB59CC60-CB61-BBC7-77AB-7836B1B956EA}"/>
              </a:ext>
            </a:extLst>
          </p:cNvPr>
          <p:cNvSpPr/>
          <p:nvPr/>
        </p:nvSpPr>
        <p:spPr>
          <a:xfrm>
            <a:off x="2389239" y="1742308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Level of Stress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2FDFB4CB-0D83-C8CA-1A79-E19616F5568F}"/>
              </a:ext>
            </a:extLst>
          </p:cNvPr>
          <p:cNvSpPr/>
          <p:nvPr/>
        </p:nvSpPr>
        <p:spPr>
          <a:xfrm>
            <a:off x="1017639" y="2676832"/>
            <a:ext cx="1873046" cy="150433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Local American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CC1915E-0608-A9F3-2263-C972109CBDA5}"/>
              </a:ext>
            </a:extLst>
          </p:cNvPr>
          <p:cNvSpPr/>
          <p:nvPr/>
        </p:nvSpPr>
        <p:spPr>
          <a:xfrm>
            <a:off x="5574890" y="2676832"/>
            <a:ext cx="1873046" cy="1504335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International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3679FFBE-5F8E-2D22-3CD2-C1985F45CDB2}"/>
              </a:ext>
            </a:extLst>
          </p:cNvPr>
          <p:cNvSpPr/>
          <p:nvPr/>
        </p:nvSpPr>
        <p:spPr>
          <a:xfrm>
            <a:off x="7772400" y="3497366"/>
            <a:ext cx="3687097" cy="52157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Symptoms of Stress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FFFDFEA2-23F5-7733-ECC9-45B2575BFB1E}"/>
              </a:ext>
            </a:extLst>
          </p:cNvPr>
          <p:cNvSpPr/>
          <p:nvPr/>
        </p:nvSpPr>
        <p:spPr>
          <a:xfrm>
            <a:off x="7742903" y="2745199"/>
            <a:ext cx="3687097" cy="52157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Sources of Stress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51DA1E40-C550-8B29-DDE2-ED0CD3E5D80B}"/>
              </a:ext>
            </a:extLst>
          </p:cNvPr>
          <p:cNvSpPr/>
          <p:nvPr/>
        </p:nvSpPr>
        <p:spPr>
          <a:xfrm>
            <a:off x="3716593" y="4667865"/>
            <a:ext cx="1873046" cy="150433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European Students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34D348F4-BE35-3FEE-E492-78B8CE75DEBE}"/>
              </a:ext>
            </a:extLst>
          </p:cNvPr>
          <p:cNvSpPr/>
          <p:nvPr/>
        </p:nvSpPr>
        <p:spPr>
          <a:xfrm>
            <a:off x="7639664" y="4653116"/>
            <a:ext cx="1873046" cy="150433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Asian Students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22A27670-0C84-D6D8-C070-DC6D43141210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1954162" y="2263878"/>
            <a:ext cx="2278626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17249267-6EC9-23FC-3F66-D8E63D648EB4}"/>
              </a:ext>
            </a:extLst>
          </p:cNvPr>
          <p:cNvCxnSpPr>
            <a:stCxn id="11" idx="0"/>
            <a:endCxn id="8" idx="2"/>
          </p:cNvCxnSpPr>
          <p:nvPr/>
        </p:nvCxnSpPr>
        <p:spPr>
          <a:xfrm flipH="1" flipV="1">
            <a:off x="4232788" y="2263878"/>
            <a:ext cx="2278625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A53CD55D-D9B7-4048-A3C9-6A96C136B3CE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4653116" y="4181167"/>
            <a:ext cx="1858297" cy="4866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FF9FFFD6-044C-C38F-7BBF-97145AB97E94}"/>
              </a:ext>
            </a:extLst>
          </p:cNvPr>
          <p:cNvCxnSpPr>
            <a:stCxn id="15" idx="0"/>
            <a:endCxn id="11" idx="2"/>
          </p:cNvCxnSpPr>
          <p:nvPr/>
        </p:nvCxnSpPr>
        <p:spPr>
          <a:xfrm flipH="1" flipV="1">
            <a:off x="6511413" y="4181167"/>
            <a:ext cx="2064774" cy="471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06AB1808-774B-EC7E-2017-2670E3F2119F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7447936" y="3005984"/>
            <a:ext cx="294967" cy="423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429D97F2-1548-47FE-6BD7-BC377268F3A0}"/>
              </a:ext>
            </a:extLst>
          </p:cNvPr>
          <p:cNvCxnSpPr>
            <a:stCxn id="12" idx="1"/>
            <a:endCxn id="11" idx="3"/>
          </p:cNvCxnSpPr>
          <p:nvPr/>
        </p:nvCxnSpPr>
        <p:spPr>
          <a:xfrm flipH="1" flipV="1">
            <a:off x="7447936" y="3429000"/>
            <a:ext cx="324464" cy="329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9214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algn="just"/>
            <a:r>
              <a:rPr lang="en-US" altLang="zh-CN" sz="40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Phase 1: Questionnaire Survey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224203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2094367"/>
            <a:ext cx="1032598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just">
              <a:buFont typeface="Wingdings" pitchFamily="2" charset="2"/>
              <a:buChar char="u"/>
            </a:pP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Sampling: </a:t>
            </a:r>
            <a:r>
              <a:rPr lang="en-US" altLang="zh-CN" sz="28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convenience sampling and snowball sampling</a:t>
            </a:r>
          </a:p>
          <a:p>
            <a:pPr marL="457200" lvl="0" indent="-457200" algn="just">
              <a:buFont typeface="Wingdings" pitchFamily="2" charset="2"/>
              <a:buChar char="u"/>
            </a:pPr>
            <a:endParaRPr lang="en-US" altLang="zh-CN" sz="2800" kern="100" dirty="0"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457200" algn="just">
              <a:buFont typeface="Wingdings" pitchFamily="2" charset="2"/>
              <a:buChar char="u"/>
            </a:pP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Participants: </a:t>
            </a: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European and Asian students of five universities in American central-south region</a:t>
            </a:r>
          </a:p>
          <a:p>
            <a:pPr marL="457200" lvl="0" indent="-457200" algn="just">
              <a:buFont typeface="Wingdings" pitchFamily="2" charset="2"/>
              <a:buChar char="u"/>
            </a:pPr>
            <a:endParaRPr lang="en-US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457200" algn="just">
              <a:buFont typeface="Wingdings" pitchFamily="2" charset="2"/>
              <a:buChar char="u"/>
            </a:pPr>
            <a:r>
              <a:rPr lang="en-US" altLang="zh-CN" sz="28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150(sent)-50(did not return)-7(incomplete)=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93 questionnaires</a:t>
            </a:r>
          </a:p>
          <a:p>
            <a:pPr marL="457200" lvl="0" indent="-457200" algn="just">
              <a:buFont typeface="Wingdings" pitchFamily="2" charset="2"/>
              <a:buChar char="u"/>
            </a:pPr>
            <a:endParaRPr lang="en-US" altLang="zh-CN" sz="2800" kern="100" dirty="0"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457200" algn="just">
              <a:buFont typeface="Wingdings" pitchFamily="2" charset="2"/>
              <a:buChar char="u"/>
            </a:pP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N(sample) = ½ N(population)</a:t>
            </a:r>
          </a:p>
        </p:txBody>
      </p:sp>
    </p:spTree>
    <p:extLst>
      <p:ext uri="{BB962C8B-B14F-4D97-AF65-F5344CB8AC3E}">
        <p14:creationId xmlns:p14="http://schemas.microsoft.com/office/powerpoint/2010/main" val="18186469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algn="just"/>
            <a:r>
              <a:rPr lang="en-US" altLang="zh-CN" sz="40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Phase 1: Participants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224203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30DB970A-C00F-54FB-BEB2-00FC18BA74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8540831"/>
              </p:ext>
            </p:extLst>
          </p:nvPr>
        </p:nvGraphicFramePr>
        <p:xfrm>
          <a:off x="419100" y="1593535"/>
          <a:ext cx="11353800" cy="4679674"/>
        </p:xfrm>
        <a:graphic>
          <a:graphicData uri="http://schemas.openxmlformats.org/drawingml/2006/table">
            <a:tbl>
              <a:tblPr firstRow="1" firstCol="1" bandRow="1">
                <a:tableStyleId>{ED083AE6-46FA-4A59-8FB0-9F97EB10719F}</a:tableStyleId>
              </a:tblPr>
              <a:tblGrid>
                <a:gridCol w="2332369">
                  <a:extLst>
                    <a:ext uri="{9D8B030D-6E8A-4147-A177-3AD203B41FA5}">
                      <a16:colId xmlns:a16="http://schemas.microsoft.com/office/drawing/2014/main" val="2893423331"/>
                    </a:ext>
                  </a:extLst>
                </a:gridCol>
                <a:gridCol w="2651585">
                  <a:extLst>
                    <a:ext uri="{9D8B030D-6E8A-4147-A177-3AD203B41FA5}">
                      <a16:colId xmlns:a16="http://schemas.microsoft.com/office/drawing/2014/main" val="3175303298"/>
                    </a:ext>
                  </a:extLst>
                </a:gridCol>
                <a:gridCol w="2180394">
                  <a:extLst>
                    <a:ext uri="{9D8B030D-6E8A-4147-A177-3AD203B41FA5}">
                      <a16:colId xmlns:a16="http://schemas.microsoft.com/office/drawing/2014/main" val="1238215062"/>
                    </a:ext>
                  </a:extLst>
                </a:gridCol>
                <a:gridCol w="2094726">
                  <a:extLst>
                    <a:ext uri="{9D8B030D-6E8A-4147-A177-3AD203B41FA5}">
                      <a16:colId xmlns:a16="http://schemas.microsoft.com/office/drawing/2014/main" val="358225594"/>
                    </a:ext>
                  </a:extLst>
                </a:gridCol>
                <a:gridCol w="2094726">
                  <a:extLst>
                    <a:ext uri="{9D8B030D-6E8A-4147-A177-3AD203B41FA5}">
                      <a16:colId xmlns:a16="http://schemas.microsoft.com/office/drawing/2014/main" val="988948349"/>
                    </a:ext>
                  </a:extLst>
                </a:gridCol>
              </a:tblGrid>
              <a:tr h="600274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Nationality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59% Asian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41% European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3695824"/>
                  </a:ext>
                </a:extLst>
              </a:tr>
              <a:tr h="600274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>
                          <a:effectLst/>
                          <a:latin typeface="Palatino Linotype" panose="02040502050505030304" pitchFamily="18" charset="0"/>
                        </a:rPr>
                        <a:t>Age</a:t>
                      </a:r>
                      <a:endParaRPr lang="zh-CN" sz="2800" kern="10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800" kern="100">
                          <a:effectLst/>
                          <a:latin typeface="Palatino Linotype" panose="02040502050505030304" pitchFamily="18" charset="0"/>
                        </a:rPr>
                        <a:t>From 18 to 52 (Mean = 26.85, SD=9.82)</a:t>
                      </a:r>
                      <a:endParaRPr lang="zh-CN" sz="2800" kern="10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9432757"/>
                  </a:ext>
                </a:extLst>
              </a:tr>
              <a:tr h="600274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Gender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45.2% male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54.8% female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2810635"/>
                  </a:ext>
                </a:extLst>
              </a:tr>
              <a:tr h="1800820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Degree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34.4% undergraduates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31.1% master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22% doctoral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12.5% </a:t>
                      </a:r>
                    </a:p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non-degree programs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86611882"/>
                  </a:ext>
                </a:extLst>
              </a:tr>
              <a:tr h="1078032">
                <a:tc>
                  <a:txBody>
                    <a:bodyPr/>
                    <a:lstStyle/>
                    <a:p>
                      <a:pPr algn="ctr"/>
                      <a:r>
                        <a:rPr lang="en-US" sz="2800" kern="100">
                          <a:effectLst/>
                          <a:latin typeface="Palatino Linotype" panose="02040502050505030304" pitchFamily="18" charset="0"/>
                        </a:rPr>
                        <a:t>Lengths of residence</a:t>
                      </a:r>
                      <a:endParaRPr lang="zh-CN" sz="2800" kern="10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4">
                  <a:txBody>
                    <a:bodyPr/>
                    <a:lstStyle/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From 4 month to 13 years and 9 months</a:t>
                      </a:r>
                    </a:p>
                    <a:p>
                      <a:pPr algn="ctr"/>
                      <a:r>
                        <a:rPr lang="en-US" sz="2800" kern="100" dirty="0">
                          <a:effectLst/>
                          <a:latin typeface="Palatino Linotype" panose="02040502050505030304" pitchFamily="18" charset="0"/>
                        </a:rPr>
                        <a:t> (Mean=2.5 year, SD=2.6)</a:t>
                      </a:r>
                      <a:endParaRPr lang="zh-CN" sz="2800" kern="100" dirty="0">
                        <a:effectLst/>
                        <a:latin typeface="Palatino Linotype" panose="02040502050505030304" pitchFamily="18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284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412451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4B1A94-0AA7-5B50-14F1-CDC06BDD5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Phase 1: Operationalization</a:t>
            </a:r>
            <a:endParaRPr kumimoji="1"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11F1C3-87B5-7621-813A-D1740EFF909C}"/>
              </a:ext>
            </a:extLst>
          </p:cNvPr>
          <p:cNvSpPr txBox="1"/>
          <p:nvPr/>
        </p:nvSpPr>
        <p:spPr>
          <a:xfrm>
            <a:off x="838200" y="1894608"/>
            <a:ext cx="926273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800" dirty="0">
                <a:latin typeface="Palatino Linotype" panose="02040502050505030304" pitchFamily="18" charset="0"/>
              </a:rPr>
              <a:t>Items adapted from previous studies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800" dirty="0">
                <a:latin typeface="Palatino Linotype" panose="02040502050505030304" pitchFamily="18" charset="0"/>
              </a:rPr>
              <a:t>Seven-point Likert-type scale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800" dirty="0">
                <a:latin typeface="Palatino Linotype" panose="02040502050505030304" pitchFamily="18" charset="0"/>
              </a:rPr>
              <a:t>Cronbach’s Alpha</a:t>
            </a:r>
          </a:p>
          <a:p>
            <a:pPr marL="285750" indent="-285750">
              <a:buFont typeface="Wingdings" pitchFamily="2" charset="2"/>
              <a:buChar char="Ø"/>
            </a:pPr>
            <a:endParaRPr kumimoji="1" lang="en-US" altLang="zh-CN" sz="2800" dirty="0">
              <a:latin typeface="Palatino Linotype" panose="02040502050505030304" pitchFamily="18" charset="0"/>
            </a:endParaRP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800" b="1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</a:rPr>
              <a:t>Host communication competence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800" dirty="0">
                <a:latin typeface="Palatino Linotype" panose="02040502050505030304" pitchFamily="18" charset="0"/>
              </a:rPr>
              <a:t>Host interpersonal communication (level of intimacy)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800" dirty="0">
                <a:latin typeface="Palatino Linotype" panose="02040502050505030304" pitchFamily="18" charset="0"/>
              </a:rPr>
              <a:t>Ethnic proximity (extrinsic; intrinsic)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800" dirty="0">
                <a:latin typeface="Palatino Linotype" panose="02040502050505030304" pitchFamily="18" charset="0"/>
              </a:rPr>
              <a:t>Psychological health (satisfaction; alienation)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F733E247-C57F-E869-2D3A-BAA4E2A08C26}"/>
              </a:ext>
            </a:extLst>
          </p:cNvPr>
          <p:cNvSpPr txBox="1"/>
          <p:nvPr/>
        </p:nvSpPr>
        <p:spPr>
          <a:xfrm>
            <a:off x="10321413" y="1224203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161393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4B1A94-0AA7-5B50-14F1-CDC06BDD5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Phase 1: Operationalization</a:t>
            </a:r>
            <a:endParaRPr kumimoji="1"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A0FC2600-A95C-D5EE-5BE5-0517EA07C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729789" y="-1729789"/>
            <a:ext cx="11063929" cy="14523507"/>
          </a:xfr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711F1C3-87B5-7621-813A-D1740EFF909C}"/>
              </a:ext>
            </a:extLst>
          </p:cNvPr>
          <p:cNvSpPr txBox="1"/>
          <p:nvPr/>
        </p:nvSpPr>
        <p:spPr>
          <a:xfrm>
            <a:off x="838200" y="207442"/>
            <a:ext cx="7455196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kumimoji="1" lang="en-US" altLang="zh-CN" sz="2800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Host communication competence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800" b="1" u="sng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Cognitive</a:t>
            </a:r>
          </a:p>
          <a:p>
            <a:pPr marL="1200150" lvl="2" indent="-285750">
              <a:buFont typeface="Wingdings" pitchFamily="2" charset="2"/>
              <a:buChar char="Ø"/>
            </a:pPr>
            <a:r>
              <a:rPr kumimoji="1" lang="en-US" altLang="zh-CN" sz="2800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Host language ability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Q1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…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Q9</a:t>
            </a:r>
          </a:p>
          <a:p>
            <a:pPr marL="1200150" lvl="2" indent="-285750">
              <a:buFont typeface="Wingdings" pitchFamily="2" charset="2"/>
              <a:buChar char="Ø"/>
            </a:pPr>
            <a:r>
              <a:rPr kumimoji="1" lang="en-US" altLang="zh-CN" sz="2800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Knowledge of host culture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Q1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…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Q5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800" b="1" u="sng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Affective</a:t>
            </a:r>
            <a:r>
              <a:rPr kumimoji="1" lang="en-US" altLang="zh-CN" sz="2800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 - Adaptation motive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Q1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…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Q5</a:t>
            </a:r>
          </a:p>
          <a:p>
            <a:pPr marL="742950" lvl="1" indent="-285750">
              <a:buFont typeface="Wingdings" pitchFamily="2" charset="2"/>
              <a:buChar char="Ø"/>
            </a:pPr>
            <a:r>
              <a:rPr kumimoji="1" lang="en-US" altLang="zh-CN" sz="2800" b="1" u="sng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Operational</a:t>
            </a:r>
            <a:r>
              <a:rPr kumimoji="1" lang="en-US" altLang="zh-CN" sz="2800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 - Behavioral competence scale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Q1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…</a:t>
            </a:r>
          </a:p>
          <a:p>
            <a:pPr marL="1657350" lvl="3" indent="-285750">
              <a:buFont typeface="Wingdings" pitchFamily="2" charset="2"/>
              <a:buChar char="Ø"/>
            </a:pPr>
            <a:r>
              <a:rPr kumimoji="1" lang="en-US" altLang="zh-CN" dirty="0">
                <a:solidFill>
                  <a:schemeClr val="bg2">
                    <a:lumMod val="10000"/>
                  </a:schemeClr>
                </a:solidFill>
                <a:latin typeface="Palatino Linotype" panose="02040502050505030304" pitchFamily="18" charset="0"/>
              </a:rPr>
              <a:t>Q8</a:t>
            </a:r>
          </a:p>
        </p:txBody>
      </p:sp>
      <p:graphicFrame>
        <p:nvGraphicFramePr>
          <p:cNvPr id="7" name="表格 7">
            <a:extLst>
              <a:ext uri="{FF2B5EF4-FFF2-40B4-BE49-F238E27FC236}">
                <a16:creationId xmlns:a16="http://schemas.microsoft.com/office/drawing/2014/main" id="{93983E65-0CE2-204C-FE09-0F806333BA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0461467"/>
              </p:ext>
            </p:extLst>
          </p:nvPr>
        </p:nvGraphicFramePr>
        <p:xfrm>
          <a:off x="8143074" y="371662"/>
          <a:ext cx="3752112" cy="613833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291549">
                  <a:extLst>
                    <a:ext uri="{9D8B030D-6E8A-4147-A177-3AD203B41FA5}">
                      <a16:colId xmlns:a16="http://schemas.microsoft.com/office/drawing/2014/main" val="2190579176"/>
                    </a:ext>
                  </a:extLst>
                </a:gridCol>
                <a:gridCol w="2460563">
                  <a:extLst>
                    <a:ext uri="{9D8B030D-6E8A-4147-A177-3AD203B41FA5}">
                      <a16:colId xmlns:a16="http://schemas.microsoft.com/office/drawing/2014/main" val="2141853177"/>
                    </a:ext>
                  </a:extLst>
                </a:gridCol>
              </a:tblGrid>
              <a:tr h="8769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1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not at all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8803862"/>
                  </a:ext>
                </a:extLst>
              </a:tr>
              <a:tr h="8769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2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1333774"/>
                  </a:ext>
                </a:extLst>
              </a:tr>
              <a:tr h="8769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3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600">
                        <a:latin typeface="Palatino Linotype" panose="0204050205050503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0700995"/>
                  </a:ext>
                </a:extLst>
              </a:tr>
              <a:tr h="8769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4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fairly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2189484"/>
                  </a:ext>
                </a:extLst>
              </a:tr>
              <a:tr h="8769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5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8678698"/>
                  </a:ext>
                </a:extLst>
              </a:tr>
              <a:tr h="8769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6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1900819"/>
                  </a:ext>
                </a:extLst>
              </a:tr>
              <a:tr h="87690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7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3600" dirty="0">
                          <a:latin typeface="Palatino Linotype" panose="02040502050505030304" pitchFamily="18" charset="0"/>
                        </a:rPr>
                        <a:t>completely</a:t>
                      </a:r>
                      <a:endParaRPr lang="zh-CN" altLang="en-US" sz="3600" dirty="0">
                        <a:latin typeface="Palatino Linotype" panose="0204050205050503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814720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528711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 algn="just"/>
            <a:r>
              <a:rPr lang="en-US" altLang="zh-CN" sz="40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Phase 2: In-depth Interview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224203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2094367"/>
            <a:ext cx="1032598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 algn="just">
              <a:buFont typeface="Wingdings" pitchFamily="2" charset="2"/>
              <a:buChar char="u"/>
            </a:pPr>
            <a:r>
              <a:rPr lang="en-US" altLang="zh-CN" sz="2800" b="1" kern="100" dirty="0">
                <a:solidFill>
                  <a:schemeClr val="accent6">
                    <a:lumMod val="50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Sampling: </a:t>
            </a: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quota sampling (age and lengths of residence)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itchFamily="2" charset="2"/>
              <a:buChar char="u"/>
            </a:pPr>
            <a:r>
              <a:rPr lang="en-US" altLang="zh-CN" sz="2800" b="1" kern="100" dirty="0">
                <a:solidFill>
                  <a:schemeClr val="accent6">
                    <a:lumMod val="50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Participants: </a:t>
            </a: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12 Europeans and 12 Asians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itchFamily="2" charset="2"/>
              <a:buChar char="u"/>
            </a:pPr>
            <a:r>
              <a:rPr lang="en-US" altLang="zh-CN" sz="2800" b="1" kern="100" dirty="0">
                <a:solidFill>
                  <a:schemeClr val="accent6">
                    <a:lumMod val="50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Location: </a:t>
            </a: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library conference room/cafeteria/by phone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itchFamily="2" charset="2"/>
              <a:buChar char="u"/>
            </a:pPr>
            <a:r>
              <a:rPr lang="en-US" altLang="zh-CN" sz="2800" b="1" kern="100" dirty="0">
                <a:solidFill>
                  <a:schemeClr val="accent6">
                    <a:lumMod val="50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Duration: </a:t>
            </a: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40 min to 1 hour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indent="-457200" algn="just">
              <a:buFont typeface="Wingdings" pitchFamily="2" charset="2"/>
              <a:buChar char="u"/>
            </a:pPr>
            <a:r>
              <a:rPr lang="en-US" altLang="zh-CN" sz="2800" b="1" kern="100" dirty="0">
                <a:solidFill>
                  <a:schemeClr val="accent6">
                    <a:lumMod val="50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Details:</a:t>
            </a:r>
            <a:endParaRPr lang="zh-CN" altLang="zh-CN" sz="2800" b="1" kern="100" dirty="0">
              <a:solidFill>
                <a:schemeClr val="accent6">
                  <a:lumMod val="50000"/>
                </a:schemeClr>
              </a:solidFill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800100" lvl="1" indent="-342900" algn="just">
              <a:buFont typeface="+mj-lt"/>
              <a:buAutoNum type="arabicPeriod"/>
            </a:pP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Questions delve into the four constructs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800100" lvl="1" indent="-342900" algn="just">
              <a:buFont typeface="+mj-lt"/>
              <a:buAutoNum type="arabicPeriod"/>
            </a:pP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Follow up questions to explore details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800100" lvl="1" indent="-342900" algn="just">
              <a:buFont typeface="+mj-lt"/>
              <a:buAutoNum type="arabicPeriod"/>
            </a:pP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Thematic analysis of the transcripts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800100" lvl="1" indent="-342900" algn="just">
              <a:buFont typeface="+mj-lt"/>
              <a:buAutoNum type="arabicPeriod"/>
            </a:pP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Two coders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892728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Results: Descriptive Analysis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502226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7E37609-D11F-37A6-5A35-DBD4166E6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2226"/>
            <a:ext cx="7944591" cy="731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45735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Results: Descriptive Analysis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502226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67E37609-D11F-37A6-5A35-DBD4166E6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2226"/>
            <a:ext cx="7944591" cy="731569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墨迹 2">
                <a:extLst>
                  <a:ext uri="{FF2B5EF4-FFF2-40B4-BE49-F238E27FC236}">
                    <a16:creationId xmlns:a16="http://schemas.microsoft.com/office/drawing/2014/main" id="{0CE0FC4B-103D-E2D9-917D-863EC97342DB}"/>
                  </a:ext>
                </a:extLst>
              </p14:cNvPr>
              <p14:cNvContentPartPr/>
              <p14:nvPr/>
            </p14:nvContentPartPr>
            <p14:xfrm>
              <a:off x="7079791" y="2994981"/>
              <a:ext cx="562680" cy="29520"/>
            </p14:xfrm>
          </p:contentPart>
        </mc:Choice>
        <mc:Fallback>
          <p:pic>
            <p:nvPicPr>
              <p:cNvPr id="3" name="墨迹 2">
                <a:extLst>
                  <a:ext uri="{FF2B5EF4-FFF2-40B4-BE49-F238E27FC236}">
                    <a16:creationId xmlns:a16="http://schemas.microsoft.com/office/drawing/2014/main" id="{0CE0FC4B-103D-E2D9-917D-863EC97342D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025791" y="2887341"/>
                <a:ext cx="670320" cy="24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4E0B5C24-E595-E115-C36B-3EFA275C6548}"/>
                  </a:ext>
                </a:extLst>
              </p14:cNvPr>
              <p14:cNvContentPartPr/>
              <p14:nvPr/>
            </p14:nvContentPartPr>
            <p14:xfrm>
              <a:off x="7178431" y="3301341"/>
              <a:ext cx="219960" cy="53028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4E0B5C24-E595-E115-C36B-3EFA275C6548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088431" y="3121701"/>
                <a:ext cx="399600" cy="88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1FD13209-038E-AA0F-B826-B163418C5293}"/>
                  </a:ext>
                </a:extLst>
              </p14:cNvPr>
              <p14:cNvContentPartPr/>
              <p14:nvPr/>
            </p14:nvContentPartPr>
            <p14:xfrm>
              <a:off x="7117591" y="4836741"/>
              <a:ext cx="377280" cy="49788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1FD13209-038E-AA0F-B826-B163418C5293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027951" y="4657101"/>
                <a:ext cx="556920" cy="85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10" name="墨迹 9">
                <a:extLst>
                  <a:ext uri="{FF2B5EF4-FFF2-40B4-BE49-F238E27FC236}">
                    <a16:creationId xmlns:a16="http://schemas.microsoft.com/office/drawing/2014/main" id="{0ED0E297-16D2-FB2F-F783-F212D6425C96}"/>
                  </a:ext>
                </a:extLst>
              </p14:cNvPr>
              <p14:cNvContentPartPr/>
              <p14:nvPr/>
            </p14:nvContentPartPr>
            <p14:xfrm>
              <a:off x="5123551" y="3044301"/>
              <a:ext cx="466200" cy="801000"/>
            </p14:xfrm>
          </p:contentPart>
        </mc:Choice>
        <mc:Fallback>
          <p:pic>
            <p:nvPicPr>
              <p:cNvPr id="10" name="墨迹 9">
                <a:extLst>
                  <a:ext uri="{FF2B5EF4-FFF2-40B4-BE49-F238E27FC236}">
                    <a16:creationId xmlns:a16="http://schemas.microsoft.com/office/drawing/2014/main" id="{0ED0E297-16D2-FB2F-F783-F212D6425C96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033911" y="2864661"/>
                <a:ext cx="645840" cy="11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11" name="墨迹 10">
                <a:extLst>
                  <a:ext uri="{FF2B5EF4-FFF2-40B4-BE49-F238E27FC236}">
                    <a16:creationId xmlns:a16="http://schemas.microsoft.com/office/drawing/2014/main" id="{0129BA0D-8A64-920A-FAEC-E130E9DE91ED}"/>
                  </a:ext>
                </a:extLst>
              </p14:cNvPr>
              <p14:cNvContentPartPr/>
              <p14:nvPr/>
            </p14:nvContentPartPr>
            <p14:xfrm>
              <a:off x="5156671" y="4834581"/>
              <a:ext cx="493920" cy="547920"/>
            </p14:xfrm>
          </p:contentPart>
        </mc:Choice>
        <mc:Fallback>
          <p:pic>
            <p:nvPicPr>
              <p:cNvPr id="11" name="墨迹 10">
                <a:extLst>
                  <a:ext uri="{FF2B5EF4-FFF2-40B4-BE49-F238E27FC236}">
                    <a16:creationId xmlns:a16="http://schemas.microsoft.com/office/drawing/2014/main" id="{0129BA0D-8A64-920A-FAEC-E130E9DE91E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066671" y="4654581"/>
                <a:ext cx="673560" cy="90756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文本框 11">
            <a:extLst>
              <a:ext uri="{FF2B5EF4-FFF2-40B4-BE49-F238E27FC236}">
                <a16:creationId xmlns:a16="http://schemas.microsoft.com/office/drawing/2014/main" id="{3AFC2477-41A9-7AD2-4CE8-DE6C70929CB6}"/>
              </a:ext>
            </a:extLst>
          </p:cNvPr>
          <p:cNvSpPr txBox="1"/>
          <p:nvPr/>
        </p:nvSpPr>
        <p:spPr>
          <a:xfrm>
            <a:off x="9362661" y="3807756"/>
            <a:ext cx="238539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8800" dirty="0"/>
              <a:t>E&gt;A</a:t>
            </a:r>
            <a:endParaRPr kumimoji="1" lang="zh-CN" altLang="en-US" sz="8800" dirty="0"/>
          </a:p>
        </p:txBody>
      </p:sp>
    </p:spTree>
    <p:extLst>
      <p:ext uri="{BB962C8B-B14F-4D97-AF65-F5344CB8AC3E}">
        <p14:creationId xmlns:p14="http://schemas.microsoft.com/office/powerpoint/2010/main" val="3384780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Results: Hypotheses Testing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502226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FEDDF30-82EF-6D15-D246-AAA02AEC9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91" y="1470849"/>
            <a:ext cx="11838709" cy="962841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9829F4D5-3DA2-B6B7-4DAA-254BB1A02B3A}"/>
                  </a:ext>
                </a:extLst>
              </p14:cNvPr>
              <p14:cNvContentPartPr/>
              <p14:nvPr/>
            </p14:nvContentPartPr>
            <p14:xfrm>
              <a:off x="9802101" y="2037127"/>
              <a:ext cx="2369880" cy="465624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9829F4D5-3DA2-B6B7-4DAA-254BB1A02B3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12461" y="1857487"/>
                <a:ext cx="2549520" cy="5015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206283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Results: Hypotheses Testing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502226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FEDDF30-82EF-6D15-D246-AAA02AEC9A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91" y="1470849"/>
            <a:ext cx="11838709" cy="962841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9829F4D5-3DA2-B6B7-4DAA-254BB1A02B3A}"/>
                  </a:ext>
                </a:extLst>
              </p14:cNvPr>
              <p14:cNvContentPartPr/>
              <p14:nvPr/>
            </p14:nvContentPartPr>
            <p14:xfrm>
              <a:off x="9802101" y="2037127"/>
              <a:ext cx="2369880" cy="465624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9829F4D5-3DA2-B6B7-4DAA-254BB1A02B3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712461" y="1857487"/>
                <a:ext cx="2549520" cy="501588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385F9D87-D835-49D8-6EF6-DFF502272EE9}"/>
              </a:ext>
            </a:extLst>
          </p:cNvPr>
          <p:cNvSpPr txBox="1"/>
          <p:nvPr/>
        </p:nvSpPr>
        <p:spPr>
          <a:xfrm>
            <a:off x="4204834" y="4365247"/>
            <a:ext cx="611657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dirty="0">
                <a:highlight>
                  <a:srgbClr val="FFFF00"/>
                </a:highlight>
                <a:latin typeface="Palatino Linotype" panose="02040502050505030304" pitchFamily="18" charset="0"/>
              </a:rPr>
              <a:t>H1✅</a:t>
            </a:r>
            <a:r>
              <a:rPr kumimoji="1" lang="zh-CN" altLang="en-US" sz="7200" dirty="0">
                <a:highlight>
                  <a:srgbClr val="FFFF00"/>
                </a:highlight>
                <a:latin typeface="Palatino Linotype" panose="02040502050505030304" pitchFamily="18" charset="0"/>
              </a:rPr>
              <a:t>   </a:t>
            </a:r>
            <a:r>
              <a:rPr kumimoji="1" lang="en-US" altLang="zh-CN" sz="7200" dirty="0">
                <a:highlight>
                  <a:srgbClr val="FFFF00"/>
                </a:highlight>
                <a:latin typeface="Palatino Linotype" panose="02040502050505030304" pitchFamily="18" charset="0"/>
              </a:rPr>
              <a:t>H2✅</a:t>
            </a:r>
            <a:endParaRPr kumimoji="1" lang="zh-CN" altLang="en-US" sz="7200" dirty="0">
              <a:highlight>
                <a:srgbClr val="FFFF00"/>
              </a:highligh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68226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Results: Hypotheses Testing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502226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DBF7FF-A625-9DA7-8895-000CB0F10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2226"/>
            <a:ext cx="7117080" cy="5086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318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Background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42263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EB59CC60-CB61-BBC7-77AB-7836B1B956EA}"/>
              </a:ext>
            </a:extLst>
          </p:cNvPr>
          <p:cNvSpPr/>
          <p:nvPr/>
        </p:nvSpPr>
        <p:spPr>
          <a:xfrm>
            <a:off x="2389239" y="1742308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Level of Stress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2FDFB4CB-0D83-C8CA-1A79-E19616F5568F}"/>
              </a:ext>
            </a:extLst>
          </p:cNvPr>
          <p:cNvSpPr/>
          <p:nvPr/>
        </p:nvSpPr>
        <p:spPr>
          <a:xfrm>
            <a:off x="1017639" y="2676832"/>
            <a:ext cx="1873046" cy="150433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Local American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CC1915E-0608-A9F3-2263-C972109CBDA5}"/>
              </a:ext>
            </a:extLst>
          </p:cNvPr>
          <p:cNvSpPr/>
          <p:nvPr/>
        </p:nvSpPr>
        <p:spPr>
          <a:xfrm>
            <a:off x="5574890" y="2676832"/>
            <a:ext cx="1873046" cy="1504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International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3679FFBE-5F8E-2D22-3CD2-C1985F45CDB2}"/>
              </a:ext>
            </a:extLst>
          </p:cNvPr>
          <p:cNvSpPr/>
          <p:nvPr/>
        </p:nvSpPr>
        <p:spPr>
          <a:xfrm>
            <a:off x="7772400" y="3497366"/>
            <a:ext cx="3687097" cy="52157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Symptoms of Stress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FFFDFEA2-23F5-7733-ECC9-45B2575BFB1E}"/>
              </a:ext>
            </a:extLst>
          </p:cNvPr>
          <p:cNvSpPr/>
          <p:nvPr/>
        </p:nvSpPr>
        <p:spPr>
          <a:xfrm>
            <a:off x="7742903" y="2745199"/>
            <a:ext cx="3687097" cy="521570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Sources of Stress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51DA1E40-C550-8B29-DDE2-ED0CD3E5D80B}"/>
              </a:ext>
            </a:extLst>
          </p:cNvPr>
          <p:cNvSpPr/>
          <p:nvPr/>
        </p:nvSpPr>
        <p:spPr>
          <a:xfrm>
            <a:off x="3716593" y="4667865"/>
            <a:ext cx="1873046" cy="150433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European Students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34D348F4-BE35-3FEE-E492-78B8CE75DEBE}"/>
              </a:ext>
            </a:extLst>
          </p:cNvPr>
          <p:cNvSpPr/>
          <p:nvPr/>
        </p:nvSpPr>
        <p:spPr>
          <a:xfrm>
            <a:off x="7639664" y="4653116"/>
            <a:ext cx="1873046" cy="150433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Asian Students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22A27670-0C84-D6D8-C070-DC6D43141210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1954162" y="2263878"/>
            <a:ext cx="2278626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17249267-6EC9-23FC-3F66-D8E63D648EB4}"/>
              </a:ext>
            </a:extLst>
          </p:cNvPr>
          <p:cNvCxnSpPr>
            <a:stCxn id="11" idx="0"/>
            <a:endCxn id="8" idx="2"/>
          </p:cNvCxnSpPr>
          <p:nvPr/>
        </p:nvCxnSpPr>
        <p:spPr>
          <a:xfrm flipH="1" flipV="1">
            <a:off x="4232788" y="2263878"/>
            <a:ext cx="2278625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A53CD55D-D9B7-4048-A3C9-6A96C136B3CE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4653116" y="4181167"/>
            <a:ext cx="1858297" cy="4866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FF9FFFD6-044C-C38F-7BBF-97145AB97E94}"/>
              </a:ext>
            </a:extLst>
          </p:cNvPr>
          <p:cNvCxnSpPr>
            <a:stCxn id="15" idx="0"/>
            <a:endCxn id="11" idx="2"/>
          </p:cNvCxnSpPr>
          <p:nvPr/>
        </p:nvCxnSpPr>
        <p:spPr>
          <a:xfrm flipH="1" flipV="1">
            <a:off x="6511413" y="4181167"/>
            <a:ext cx="2064774" cy="471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06AB1808-774B-EC7E-2017-2670E3F2119F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7447936" y="3005984"/>
            <a:ext cx="294967" cy="423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429D97F2-1548-47FE-6BD7-BC377268F3A0}"/>
              </a:ext>
            </a:extLst>
          </p:cNvPr>
          <p:cNvCxnSpPr>
            <a:stCxn id="12" idx="1"/>
            <a:endCxn id="11" idx="3"/>
          </p:cNvCxnSpPr>
          <p:nvPr/>
        </p:nvCxnSpPr>
        <p:spPr>
          <a:xfrm flipH="1" flipV="1">
            <a:off x="7447936" y="3429000"/>
            <a:ext cx="324464" cy="329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709715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Results: Hypotheses Testing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502226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DBF7FF-A625-9DA7-8895-000CB0F10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2226"/>
            <a:ext cx="7117080" cy="508621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079445C-1B74-D6A3-1248-4A646D7E48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661"/>
          <a:stretch/>
        </p:blipFill>
        <p:spPr>
          <a:xfrm>
            <a:off x="0" y="-3912072"/>
            <a:ext cx="13385335" cy="1082859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97A02A40-9E94-D8B6-B022-0C2981063BF4}"/>
                  </a:ext>
                </a:extLst>
              </p14:cNvPr>
              <p14:cNvContentPartPr/>
              <p14:nvPr/>
            </p14:nvContentPartPr>
            <p14:xfrm>
              <a:off x="4559157" y="5466516"/>
              <a:ext cx="5321880" cy="85680"/>
            </p14:xfrm>
          </p:contentPart>
        </mc:Choice>
        <mc:Fallback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97A02A40-9E94-D8B6-B022-0C2981063B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69157" y="5286516"/>
                <a:ext cx="5501520" cy="44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BD3098BC-8542-0F21-7641-68AEC2195A9F}"/>
                  </a:ext>
                </a:extLst>
              </p14:cNvPr>
              <p14:cNvContentPartPr/>
              <p14:nvPr/>
            </p14:nvContentPartPr>
            <p14:xfrm>
              <a:off x="12587877" y="5534916"/>
              <a:ext cx="571320" cy="1980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BD3098BC-8542-0F21-7641-68AEC2195A9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497877" y="5355276"/>
                <a:ext cx="75096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8" name="墨迹 7">
                <a:extLst>
                  <a:ext uri="{FF2B5EF4-FFF2-40B4-BE49-F238E27FC236}">
                    <a16:creationId xmlns:a16="http://schemas.microsoft.com/office/drawing/2014/main" id="{A6C3CD6A-10F1-DF88-B671-B6425B956FD5}"/>
                  </a:ext>
                </a:extLst>
              </p14:cNvPr>
              <p14:cNvContentPartPr/>
              <p14:nvPr/>
            </p14:nvContentPartPr>
            <p14:xfrm>
              <a:off x="4603437" y="5903916"/>
              <a:ext cx="5303160" cy="99360"/>
            </p14:xfrm>
          </p:contentPart>
        </mc:Choice>
        <mc:Fallback>
          <p:pic>
            <p:nvPicPr>
              <p:cNvPr id="8" name="墨迹 7">
                <a:extLst>
                  <a:ext uri="{FF2B5EF4-FFF2-40B4-BE49-F238E27FC236}">
                    <a16:creationId xmlns:a16="http://schemas.microsoft.com/office/drawing/2014/main" id="{A6C3CD6A-10F1-DF88-B671-B6425B956FD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13437" y="5724276"/>
                <a:ext cx="548280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2EDED45F-0A97-BBBC-04CA-E1CF4E9993B7}"/>
                  </a:ext>
                </a:extLst>
              </p14:cNvPr>
              <p14:cNvContentPartPr/>
              <p14:nvPr/>
            </p14:nvContentPartPr>
            <p14:xfrm>
              <a:off x="12614877" y="5950356"/>
              <a:ext cx="488520" cy="36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2EDED45F-0A97-BBBC-04CA-E1CF4E9993B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524877" y="5770716"/>
                <a:ext cx="668160" cy="36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1688343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Results: Hypotheses Testing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502226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6DBF7FF-A625-9DA7-8895-000CB0F10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02226"/>
            <a:ext cx="7117080" cy="5086219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079445C-1B74-D6A3-1248-4A646D7E48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1661"/>
          <a:stretch/>
        </p:blipFill>
        <p:spPr>
          <a:xfrm>
            <a:off x="0" y="-3912072"/>
            <a:ext cx="13385335" cy="1082859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97A02A40-9E94-D8B6-B022-0C2981063BF4}"/>
                  </a:ext>
                </a:extLst>
              </p14:cNvPr>
              <p14:cNvContentPartPr/>
              <p14:nvPr/>
            </p14:nvContentPartPr>
            <p14:xfrm>
              <a:off x="4559157" y="5466516"/>
              <a:ext cx="5321880" cy="85680"/>
            </p14:xfrm>
          </p:contentPart>
        </mc:Choice>
        <mc:Fallback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97A02A40-9E94-D8B6-B022-0C2981063BF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469157" y="5286516"/>
                <a:ext cx="5501520" cy="44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BD3098BC-8542-0F21-7641-68AEC2195A9F}"/>
                  </a:ext>
                </a:extLst>
              </p14:cNvPr>
              <p14:cNvContentPartPr/>
              <p14:nvPr/>
            </p14:nvContentPartPr>
            <p14:xfrm>
              <a:off x="12587877" y="5534916"/>
              <a:ext cx="571320" cy="1980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BD3098BC-8542-0F21-7641-68AEC2195A9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2497877" y="5355276"/>
                <a:ext cx="750960" cy="37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8" name="墨迹 7">
                <a:extLst>
                  <a:ext uri="{FF2B5EF4-FFF2-40B4-BE49-F238E27FC236}">
                    <a16:creationId xmlns:a16="http://schemas.microsoft.com/office/drawing/2014/main" id="{A6C3CD6A-10F1-DF88-B671-B6425B956FD5}"/>
                  </a:ext>
                </a:extLst>
              </p14:cNvPr>
              <p14:cNvContentPartPr/>
              <p14:nvPr/>
            </p14:nvContentPartPr>
            <p14:xfrm>
              <a:off x="4603437" y="5903916"/>
              <a:ext cx="5303160" cy="99360"/>
            </p14:xfrm>
          </p:contentPart>
        </mc:Choice>
        <mc:Fallback>
          <p:pic>
            <p:nvPicPr>
              <p:cNvPr id="8" name="墨迹 7">
                <a:extLst>
                  <a:ext uri="{FF2B5EF4-FFF2-40B4-BE49-F238E27FC236}">
                    <a16:creationId xmlns:a16="http://schemas.microsoft.com/office/drawing/2014/main" id="{A6C3CD6A-10F1-DF88-B671-B6425B956FD5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513437" y="5724276"/>
                <a:ext cx="548280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2EDED45F-0A97-BBBC-04CA-E1CF4E9993B7}"/>
                  </a:ext>
                </a:extLst>
              </p14:cNvPr>
              <p14:cNvContentPartPr/>
              <p14:nvPr/>
            </p14:nvContentPartPr>
            <p14:xfrm>
              <a:off x="12614877" y="5950356"/>
              <a:ext cx="488520" cy="36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2EDED45F-0A97-BBBC-04CA-E1CF4E9993B7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2524877" y="5770716"/>
                <a:ext cx="668160" cy="36000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E24676D1-A0A4-A843-8946-0172FC3983FC}"/>
              </a:ext>
            </a:extLst>
          </p:cNvPr>
          <p:cNvSpPr txBox="1"/>
          <p:nvPr/>
        </p:nvSpPr>
        <p:spPr>
          <a:xfrm>
            <a:off x="3286501" y="1319889"/>
            <a:ext cx="89054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7200" dirty="0">
                <a:highlight>
                  <a:srgbClr val="FFFF00"/>
                </a:highlight>
                <a:latin typeface="Palatino Linotype" panose="02040502050505030304" pitchFamily="18" charset="0"/>
              </a:rPr>
              <a:t>H3✅</a:t>
            </a:r>
            <a:r>
              <a:rPr kumimoji="1" lang="zh-CN" altLang="en-US" sz="7200" dirty="0">
                <a:highlight>
                  <a:srgbClr val="FFFF00"/>
                </a:highlight>
                <a:latin typeface="Palatino Linotype" panose="02040502050505030304" pitchFamily="18" charset="0"/>
              </a:rPr>
              <a:t>   </a:t>
            </a:r>
            <a:r>
              <a:rPr kumimoji="1" lang="en-US" altLang="zh-CN" sz="7200" dirty="0">
                <a:highlight>
                  <a:srgbClr val="FFFF00"/>
                </a:highlight>
                <a:latin typeface="Palatino Linotype" panose="02040502050505030304" pitchFamily="18" charset="0"/>
              </a:rPr>
              <a:t>H4✅</a:t>
            </a:r>
            <a:r>
              <a:rPr kumimoji="1" lang="zh-CN" altLang="en-US" sz="7200" dirty="0">
                <a:highlight>
                  <a:srgbClr val="FFFF00"/>
                </a:highlight>
                <a:latin typeface="Palatino Linotype" panose="02040502050505030304" pitchFamily="18" charset="0"/>
              </a:rPr>
              <a:t>   </a:t>
            </a:r>
            <a:r>
              <a:rPr kumimoji="1" lang="en-US" altLang="zh-CN" sz="7200" dirty="0">
                <a:highlight>
                  <a:srgbClr val="FFFF00"/>
                </a:highlight>
                <a:latin typeface="Palatino Linotype" panose="02040502050505030304" pitchFamily="18" charset="0"/>
              </a:rPr>
              <a:t>H5✅</a:t>
            </a:r>
            <a:endParaRPr kumimoji="1" lang="zh-CN" altLang="en-US" sz="7200" dirty="0">
              <a:highlight>
                <a:srgbClr val="FFFF00"/>
              </a:highlight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29747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Interview Results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502226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C4F3742-0D84-A8EA-B897-CCAF678F43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50" y="3154055"/>
            <a:ext cx="11982050" cy="253573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8CD54555-AE8B-8DB8-4DF9-D2E7CEDF236E}"/>
                  </a:ext>
                </a:extLst>
              </p14:cNvPr>
              <p14:cNvContentPartPr/>
              <p14:nvPr/>
            </p14:nvContentPartPr>
            <p14:xfrm>
              <a:off x="9097188" y="3739941"/>
              <a:ext cx="931320" cy="936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8CD54555-AE8B-8DB8-4DF9-D2E7CEDF236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007188" y="3560301"/>
                <a:ext cx="1110960" cy="36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8" name="墨迹 7">
                <a:extLst>
                  <a:ext uri="{FF2B5EF4-FFF2-40B4-BE49-F238E27FC236}">
                    <a16:creationId xmlns:a16="http://schemas.microsoft.com/office/drawing/2014/main" id="{983D9DD0-7792-477D-D403-5A991BAA2C0A}"/>
                  </a:ext>
                </a:extLst>
              </p14:cNvPr>
              <p14:cNvContentPartPr/>
              <p14:nvPr/>
            </p14:nvContentPartPr>
            <p14:xfrm>
              <a:off x="446748" y="4131981"/>
              <a:ext cx="1734480" cy="360"/>
            </p14:xfrm>
          </p:contentPart>
        </mc:Choice>
        <mc:Fallback>
          <p:pic>
            <p:nvPicPr>
              <p:cNvPr id="8" name="墨迹 7">
                <a:extLst>
                  <a:ext uri="{FF2B5EF4-FFF2-40B4-BE49-F238E27FC236}">
                    <a16:creationId xmlns:a16="http://schemas.microsoft.com/office/drawing/2014/main" id="{983D9DD0-7792-477D-D403-5A991BAA2C0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7108" y="3952341"/>
                <a:ext cx="1914120" cy="36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D2D90260-E909-914B-DF76-26FDF2ED7284}"/>
                  </a:ext>
                </a:extLst>
              </p14:cNvPr>
              <p14:cNvContentPartPr/>
              <p14:nvPr/>
            </p14:nvContentPartPr>
            <p14:xfrm>
              <a:off x="3233148" y="3329901"/>
              <a:ext cx="3529440" cy="9972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D2D90260-E909-914B-DF76-26FDF2ED728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3143148" y="3150261"/>
                <a:ext cx="3709080" cy="459360"/>
              </a:xfrm>
              <a:prstGeom prst="rect">
                <a:avLst/>
              </a:prstGeom>
            </p:spPr>
          </p:pic>
        </mc:Fallback>
      </mc:AlternateContent>
      <p:sp>
        <p:nvSpPr>
          <p:cNvPr id="10" name="文本框 9">
            <a:extLst>
              <a:ext uri="{FF2B5EF4-FFF2-40B4-BE49-F238E27FC236}">
                <a16:creationId xmlns:a16="http://schemas.microsoft.com/office/drawing/2014/main" id="{6CE9190E-3350-21D9-626E-8AA25121EB3A}"/>
              </a:ext>
            </a:extLst>
          </p:cNvPr>
          <p:cNvSpPr txBox="1"/>
          <p:nvPr/>
        </p:nvSpPr>
        <p:spPr>
          <a:xfrm>
            <a:off x="5308635" y="1931506"/>
            <a:ext cx="4719873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Palatino Linotype" panose="02040502050505030304" pitchFamily="18" charset="0"/>
              </a:rPr>
              <a:t>Host communication competence</a:t>
            </a:r>
            <a:endParaRPr kumimoji="1" lang="zh-CN" altLang="en-US" sz="2400" dirty="0">
              <a:latin typeface="Palatino Linotype" panose="0204050205050503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EEE8B75-4627-A6E7-3C40-B847C0B161F8}"/>
              </a:ext>
            </a:extLst>
          </p:cNvPr>
          <p:cNvSpPr txBox="1"/>
          <p:nvPr/>
        </p:nvSpPr>
        <p:spPr>
          <a:xfrm>
            <a:off x="870140" y="1931506"/>
            <a:ext cx="2622176" cy="461665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Palatino Linotype" panose="02040502050505030304" pitchFamily="18" charset="0"/>
              </a:rPr>
              <a:t>Ethnic proximity</a:t>
            </a:r>
            <a:endParaRPr kumimoji="1" lang="zh-CN" altLang="en-US" sz="2400" dirty="0">
              <a:latin typeface="Palatino Linotype" panose="02040502050505030304" pitchFamily="18" charset="0"/>
            </a:endParaRPr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2DD82332-C945-2BF1-D8EE-CB07F47D498F}"/>
              </a:ext>
            </a:extLst>
          </p:cNvPr>
          <p:cNvSpPr/>
          <p:nvPr/>
        </p:nvSpPr>
        <p:spPr>
          <a:xfrm>
            <a:off x="3960455" y="1942906"/>
            <a:ext cx="974034" cy="4066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060915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Critiques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78676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2621499"/>
            <a:ext cx="105155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Merits</a:t>
            </a:r>
          </a:p>
          <a:p>
            <a:pPr lvl="0" algn="just"/>
            <a:r>
              <a:rPr lang="en-US" altLang="zh-CN" sz="28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Demerits</a:t>
            </a:r>
          </a:p>
          <a:p>
            <a:pPr marL="514350" lvl="0" indent="-514350" algn="just">
              <a:buAutoNum type="arabicPeriod"/>
            </a:pP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t-test of two groups is insufficient to establish a </a:t>
            </a:r>
            <a:r>
              <a:rPr lang="en-US" altLang="zh-CN" sz="2800" kern="1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relationship</a:t>
            </a: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between two variable; </a:t>
            </a:r>
          </a:p>
          <a:p>
            <a:pPr marL="514350" lvl="0" indent="-514350" algn="just">
              <a:buAutoNum type="arabicPeriod"/>
            </a:pPr>
            <a:r>
              <a:rPr lang="en-US" altLang="zh-CN" sz="2800" kern="100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Correlation Coefficient 11-3 is insignificant, which negates their H1;</a:t>
            </a:r>
          </a:p>
          <a:p>
            <a:pPr marL="514350" lvl="0" indent="-514350" algn="just">
              <a:buAutoNum type="arabicPeriod"/>
            </a:pPr>
            <a:r>
              <a:rPr lang="en-US" altLang="zh-CN" sz="2800" kern="100" dirty="0">
                <a:solidFill>
                  <a:schemeClr val="bg1">
                    <a:lumMod val="50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variable - </a:t>
            </a:r>
            <a:r>
              <a:rPr lang="en-US" altLang="zh-CN" sz="2800" kern="100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interpersonal communication – is not properly operationalized.</a:t>
            </a:r>
            <a:endParaRPr lang="zh-CN" altLang="zh-CN" sz="2800" kern="100" dirty="0">
              <a:solidFill>
                <a:schemeClr val="bg1">
                  <a:lumMod val="50000"/>
                </a:schemeClr>
              </a:solidFill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B20F71A6-DD76-81A3-4261-0A3A59A53630}"/>
              </a:ext>
            </a:extLst>
          </p:cNvPr>
          <p:cNvSpPr/>
          <p:nvPr/>
        </p:nvSpPr>
        <p:spPr>
          <a:xfrm>
            <a:off x="2519081" y="1858357"/>
            <a:ext cx="6696637" cy="5800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Proximity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F9CE34B-EDD1-44B5-5B19-F61FB9467477}"/>
              </a:ext>
            </a:extLst>
          </p:cNvPr>
          <p:cNvSpPr txBox="1"/>
          <p:nvPr/>
        </p:nvSpPr>
        <p:spPr>
          <a:xfrm>
            <a:off x="7368989" y="1217137"/>
            <a:ext cx="1362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European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5C8849F-D07D-23A0-4805-69A83C0F2EF8}"/>
              </a:ext>
            </a:extLst>
          </p:cNvPr>
          <p:cNvSpPr txBox="1"/>
          <p:nvPr/>
        </p:nvSpPr>
        <p:spPr>
          <a:xfrm>
            <a:off x="3460378" y="1241424"/>
            <a:ext cx="1362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Asian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0BE2D97D-80B9-30BF-4876-DD08AE85C722}"/>
              </a:ext>
            </a:extLst>
          </p:cNvPr>
          <p:cNvCxnSpPr/>
          <p:nvPr/>
        </p:nvCxnSpPr>
        <p:spPr>
          <a:xfrm>
            <a:off x="3962400" y="1786761"/>
            <a:ext cx="0" cy="36161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DB538EEA-ADF0-62E8-C7CB-962DB80BAB84}"/>
              </a:ext>
            </a:extLst>
          </p:cNvPr>
          <p:cNvCxnSpPr/>
          <p:nvPr/>
        </p:nvCxnSpPr>
        <p:spPr>
          <a:xfrm>
            <a:off x="7924800" y="1786761"/>
            <a:ext cx="0" cy="3693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0484448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Critiques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78676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B20F71A6-DD76-81A3-4261-0A3A59A53630}"/>
              </a:ext>
            </a:extLst>
          </p:cNvPr>
          <p:cNvSpPr/>
          <p:nvPr/>
        </p:nvSpPr>
        <p:spPr>
          <a:xfrm>
            <a:off x="2389094" y="5640863"/>
            <a:ext cx="5697072" cy="5800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Proximity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F9CE34B-EDD1-44B5-5B19-F61FB9467477}"/>
              </a:ext>
            </a:extLst>
          </p:cNvPr>
          <p:cNvSpPr txBox="1"/>
          <p:nvPr/>
        </p:nvSpPr>
        <p:spPr>
          <a:xfrm>
            <a:off x="5859918" y="2831078"/>
            <a:ext cx="1362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European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5C8849F-D07D-23A0-4805-69A83C0F2EF8}"/>
              </a:ext>
            </a:extLst>
          </p:cNvPr>
          <p:cNvSpPr txBox="1"/>
          <p:nvPr/>
        </p:nvSpPr>
        <p:spPr>
          <a:xfrm>
            <a:off x="2926085" y="4843075"/>
            <a:ext cx="1362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Asian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" name="上箭头 4">
            <a:extLst>
              <a:ext uri="{FF2B5EF4-FFF2-40B4-BE49-F238E27FC236}">
                <a16:creationId xmlns:a16="http://schemas.microsoft.com/office/drawing/2014/main" id="{3A792B50-7EA1-7817-93FC-05D9477CFE3E}"/>
              </a:ext>
            </a:extLst>
          </p:cNvPr>
          <p:cNvSpPr/>
          <p:nvPr/>
        </p:nvSpPr>
        <p:spPr>
          <a:xfrm>
            <a:off x="2187389" y="1715902"/>
            <a:ext cx="591670" cy="435743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C4A9BB6-9D26-1EDF-C41C-62FD70CBFDC6}"/>
              </a:ext>
            </a:extLst>
          </p:cNvPr>
          <p:cNvSpPr txBox="1"/>
          <p:nvPr/>
        </p:nvSpPr>
        <p:spPr>
          <a:xfrm rot="5400000">
            <a:off x="-155351" y="4663788"/>
            <a:ext cx="5348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Palatino Linotype" panose="02040502050505030304" pitchFamily="18" charset="0"/>
              </a:rPr>
              <a:t>Host communication competence</a:t>
            </a:r>
            <a:endParaRPr kumimoji="1" lang="zh-CN" altLang="en-US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64471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Critiques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78676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8" name="右箭头 7">
            <a:extLst>
              <a:ext uri="{FF2B5EF4-FFF2-40B4-BE49-F238E27FC236}">
                <a16:creationId xmlns:a16="http://schemas.microsoft.com/office/drawing/2014/main" id="{B20F71A6-DD76-81A3-4261-0A3A59A53630}"/>
              </a:ext>
            </a:extLst>
          </p:cNvPr>
          <p:cNvSpPr/>
          <p:nvPr/>
        </p:nvSpPr>
        <p:spPr>
          <a:xfrm>
            <a:off x="2389094" y="5640863"/>
            <a:ext cx="5697072" cy="5800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Ethnic Proximity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F9CE34B-EDD1-44B5-5B19-F61FB9467477}"/>
              </a:ext>
            </a:extLst>
          </p:cNvPr>
          <p:cNvSpPr txBox="1"/>
          <p:nvPr/>
        </p:nvSpPr>
        <p:spPr>
          <a:xfrm>
            <a:off x="5859918" y="2831078"/>
            <a:ext cx="1362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European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5C8849F-D07D-23A0-4805-69A83C0F2EF8}"/>
              </a:ext>
            </a:extLst>
          </p:cNvPr>
          <p:cNvSpPr txBox="1"/>
          <p:nvPr/>
        </p:nvSpPr>
        <p:spPr>
          <a:xfrm>
            <a:off x="2926085" y="4843075"/>
            <a:ext cx="1362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Asian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41FA33E-86E7-4899-BF2B-89D6587C9BC0}"/>
              </a:ext>
            </a:extLst>
          </p:cNvPr>
          <p:cNvSpPr txBox="1"/>
          <p:nvPr/>
        </p:nvSpPr>
        <p:spPr>
          <a:xfrm>
            <a:off x="4063977" y="1691759"/>
            <a:ext cx="1362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Mexican</a:t>
            </a:r>
          </a:p>
          <a:p>
            <a:r>
              <a:rPr kumimoji="1" lang="en-US" altLang="zh-CN" dirty="0">
                <a:latin typeface="Palatino Linotype" panose="02040502050505030304" pitchFamily="18" charset="0"/>
              </a:rPr>
              <a:t>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5" name="上箭头 4">
            <a:extLst>
              <a:ext uri="{FF2B5EF4-FFF2-40B4-BE49-F238E27FC236}">
                <a16:creationId xmlns:a16="http://schemas.microsoft.com/office/drawing/2014/main" id="{3A792B50-7EA1-7817-93FC-05D9477CFE3E}"/>
              </a:ext>
            </a:extLst>
          </p:cNvPr>
          <p:cNvSpPr/>
          <p:nvPr/>
        </p:nvSpPr>
        <p:spPr>
          <a:xfrm>
            <a:off x="2187389" y="1715902"/>
            <a:ext cx="591670" cy="4357439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6C4A9BB6-9D26-1EDF-C41C-62FD70CBFDC6}"/>
              </a:ext>
            </a:extLst>
          </p:cNvPr>
          <p:cNvSpPr txBox="1"/>
          <p:nvPr/>
        </p:nvSpPr>
        <p:spPr>
          <a:xfrm rot="5400000">
            <a:off x="-155351" y="4663788"/>
            <a:ext cx="5348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  <a:latin typeface="Palatino Linotype" panose="02040502050505030304" pitchFamily="18" charset="0"/>
              </a:rPr>
              <a:t>Host communication competence</a:t>
            </a:r>
            <a:endParaRPr kumimoji="1" lang="zh-CN" altLang="en-US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17B3FC7-14FA-4B55-C24D-1FE9473995D8}"/>
              </a:ext>
            </a:extLst>
          </p:cNvPr>
          <p:cNvSpPr txBox="1"/>
          <p:nvPr/>
        </p:nvSpPr>
        <p:spPr>
          <a:xfrm>
            <a:off x="9066282" y="2893030"/>
            <a:ext cx="1362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Australia?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798C1A6-BBAC-63F7-8D1D-DC3AA01238D8}"/>
              </a:ext>
            </a:extLst>
          </p:cNvPr>
          <p:cNvSpPr txBox="1"/>
          <p:nvPr/>
        </p:nvSpPr>
        <p:spPr>
          <a:xfrm>
            <a:off x="9048353" y="3717783"/>
            <a:ext cx="13626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India?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24AE3E7-6385-A69C-07AB-87AFF277E1AA}"/>
              </a:ext>
            </a:extLst>
          </p:cNvPr>
          <p:cNvSpPr txBox="1"/>
          <p:nvPr/>
        </p:nvSpPr>
        <p:spPr>
          <a:xfrm>
            <a:off x="9020735" y="4548931"/>
            <a:ext cx="18168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South Africa?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81490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Critiques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78676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2621499"/>
            <a:ext cx="105155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Merits</a:t>
            </a:r>
          </a:p>
          <a:p>
            <a:pPr lvl="0" algn="just"/>
            <a:r>
              <a:rPr lang="en-US" altLang="zh-CN" sz="28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Demerits</a:t>
            </a:r>
          </a:p>
          <a:p>
            <a:pPr marL="514350" lvl="0" indent="-514350" algn="just">
              <a:buAutoNum type="arabicPeriod"/>
            </a:pPr>
            <a:r>
              <a:rPr lang="en-US" altLang="zh-CN" sz="2800" kern="100" dirty="0">
                <a:solidFill>
                  <a:schemeClr val="bg1">
                    <a:lumMod val="50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t-test of two groups is insufficient to establish a relationship between two variable; </a:t>
            </a:r>
          </a:p>
          <a:p>
            <a:pPr marL="514350" lvl="0" indent="-514350" algn="just">
              <a:buAutoNum type="arabicPeriod"/>
            </a:pPr>
            <a:r>
              <a:rPr lang="en-US" altLang="zh-CN" sz="28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Correlation Coefficient 11-3 is insignificant, which negates their H1;</a:t>
            </a:r>
          </a:p>
          <a:p>
            <a:pPr marL="514350" lvl="0" indent="-514350" algn="just">
              <a:buAutoNum type="arabicPeriod"/>
            </a:pPr>
            <a:r>
              <a:rPr lang="en-US" altLang="zh-CN" sz="2800" kern="100" dirty="0">
                <a:solidFill>
                  <a:schemeClr val="bg1">
                    <a:lumMod val="50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variable - </a:t>
            </a:r>
            <a:r>
              <a:rPr lang="en-US" altLang="zh-CN" sz="2800" kern="100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interpersonal communication – is not properly operationalized.</a:t>
            </a:r>
            <a:endParaRPr lang="zh-CN" altLang="zh-CN" sz="2800" kern="100" dirty="0">
              <a:solidFill>
                <a:schemeClr val="bg1">
                  <a:lumMod val="50000"/>
                </a:schemeClr>
              </a:solidFill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91C38ED-00DF-966E-94B0-992F06606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9845" y="1455691"/>
            <a:ext cx="7952308" cy="1031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3123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Critiques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78676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2621499"/>
            <a:ext cx="105155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Merits</a:t>
            </a:r>
          </a:p>
          <a:p>
            <a:pPr lvl="0" algn="just"/>
            <a:r>
              <a:rPr lang="en-US" altLang="zh-CN" sz="28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Demerits</a:t>
            </a:r>
          </a:p>
          <a:p>
            <a:pPr marL="514350" lvl="0" indent="-514350" algn="just">
              <a:buAutoNum type="arabicPeriod"/>
            </a:pPr>
            <a:r>
              <a:rPr lang="en-US" altLang="zh-CN" sz="2800" kern="100" dirty="0">
                <a:solidFill>
                  <a:schemeClr val="bg1">
                    <a:lumMod val="50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 t-test of two groups is insufficient to establish a relationship between two variable; </a:t>
            </a:r>
          </a:p>
          <a:p>
            <a:pPr marL="514350" lvl="0" indent="-514350" algn="just">
              <a:buAutoNum type="arabicPeriod"/>
            </a:pPr>
            <a:r>
              <a:rPr lang="en-US" altLang="zh-CN" sz="2800" kern="100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Correlation Coefficient 11-3 is insignificant, which negates their H1;</a:t>
            </a:r>
          </a:p>
          <a:p>
            <a:pPr marL="514350" lvl="0" indent="-514350" algn="just">
              <a:buAutoNum type="arabicPeriod"/>
            </a:pPr>
            <a:r>
              <a:rPr lang="en-US" altLang="zh-CN" sz="2800" kern="100" dirty="0">
                <a:solidFill>
                  <a:schemeClr val="tx1">
                    <a:lumMod val="95000"/>
                    <a:lumOff val="5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 variable - </a:t>
            </a:r>
            <a:r>
              <a:rPr lang="en-US" altLang="zh-CN" sz="2800" kern="100" dirty="0">
                <a:solidFill>
                  <a:schemeClr val="tx1">
                    <a:lumMod val="95000"/>
                    <a:lumOff val="5000"/>
                  </a:schemeClr>
                </a:solidFill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interpersonal communication – is not properly operationalized.</a:t>
            </a:r>
            <a:endParaRPr lang="zh-CN" altLang="zh-CN" sz="2800" kern="100" dirty="0">
              <a:solidFill>
                <a:schemeClr val="tx1">
                  <a:lumMod val="95000"/>
                  <a:lumOff val="5000"/>
                </a:schemeClr>
              </a:solidFill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59831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Critiques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1796085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2621499"/>
            <a:ext cx="948321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just"/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Merits</a:t>
            </a:r>
          </a:p>
          <a:p>
            <a:pPr lvl="0" algn="just"/>
            <a:r>
              <a:rPr lang="en-US" altLang="zh-CN" sz="28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Demerits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DA2C9A8-C719-1B01-14EB-378F79989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277" y="2317444"/>
            <a:ext cx="12278553" cy="2686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8638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Questions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2088013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5FFCA3B-CF8C-DE9E-9FB6-340F4CCCFD59}"/>
              </a:ext>
            </a:extLst>
          </p:cNvPr>
          <p:cNvSpPr txBox="1"/>
          <p:nvPr/>
        </p:nvSpPr>
        <p:spPr>
          <a:xfrm>
            <a:off x="838200" y="1471179"/>
            <a:ext cx="9148763" cy="5021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</a:t>
            </a:r>
            <a:r>
              <a:rPr lang="en-US" altLang="zh-CN" sz="24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hich factors are easier to change so as to help the migrants? 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What measures can be taken to change these factors?</a:t>
            </a:r>
            <a:endParaRPr lang="zh-CN" altLang="zh-CN" sz="24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Are there any other factors missing? </a:t>
            </a:r>
            <a:endParaRPr lang="zh-CN" altLang="zh-CN" sz="24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What role do home and host culture play in migrants’ adaptation process?</a:t>
            </a:r>
            <a:endParaRPr lang="zh-CN" altLang="zh-CN" sz="24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Do social networks hinder one’s adaptation to the host environment or facilitate it?</a:t>
            </a:r>
          </a:p>
          <a:p>
            <a:pPr marL="342900" lvl="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24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How to think of the way of </a:t>
            </a:r>
            <a:r>
              <a:rPr lang="en-US" altLang="zh-CN" sz="2400" b="1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dividing host C and ethnic C into two different poles</a:t>
            </a:r>
            <a:r>
              <a:rPr lang="en-US" altLang="zh-CN" sz="2400" kern="100" dirty="0"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?</a:t>
            </a:r>
            <a:endParaRPr lang="zh-CN" altLang="zh-CN" sz="24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50192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Background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42263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EB59CC60-CB61-BBC7-77AB-7836B1B956EA}"/>
              </a:ext>
            </a:extLst>
          </p:cNvPr>
          <p:cNvSpPr/>
          <p:nvPr/>
        </p:nvSpPr>
        <p:spPr>
          <a:xfrm>
            <a:off x="2389239" y="1742308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Level of Stress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2FDFB4CB-0D83-C8CA-1A79-E19616F5568F}"/>
              </a:ext>
            </a:extLst>
          </p:cNvPr>
          <p:cNvSpPr/>
          <p:nvPr/>
        </p:nvSpPr>
        <p:spPr>
          <a:xfrm>
            <a:off x="1017639" y="2676832"/>
            <a:ext cx="1873046" cy="150433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Local American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CC1915E-0608-A9F3-2263-C972109CBDA5}"/>
              </a:ext>
            </a:extLst>
          </p:cNvPr>
          <p:cNvSpPr/>
          <p:nvPr/>
        </p:nvSpPr>
        <p:spPr>
          <a:xfrm>
            <a:off x="5574890" y="2676832"/>
            <a:ext cx="1873046" cy="1504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International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3679FFBE-5F8E-2D22-3CD2-C1985F45CDB2}"/>
              </a:ext>
            </a:extLst>
          </p:cNvPr>
          <p:cNvSpPr/>
          <p:nvPr/>
        </p:nvSpPr>
        <p:spPr>
          <a:xfrm>
            <a:off x="7772400" y="3497366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Palatino Linotype" panose="02040502050505030304" pitchFamily="18" charset="0"/>
              </a:rPr>
              <a:t>Symptoms of Stress</a:t>
            </a:r>
            <a:endParaRPr kumimoji="1" lang="zh-CN" altLang="en-US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FFFDFEA2-23F5-7733-ECC9-45B2575BFB1E}"/>
              </a:ext>
            </a:extLst>
          </p:cNvPr>
          <p:cNvSpPr/>
          <p:nvPr/>
        </p:nvSpPr>
        <p:spPr>
          <a:xfrm>
            <a:off x="7742903" y="2745199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/>
                </a:solidFill>
                <a:latin typeface="Palatino Linotype" panose="02040502050505030304" pitchFamily="18" charset="0"/>
              </a:rPr>
              <a:t>Sources of Stress</a:t>
            </a:r>
            <a:endParaRPr kumimoji="1" lang="zh-CN" altLang="en-US" dirty="0">
              <a:solidFill>
                <a:schemeClr val="bg1"/>
              </a:solidFill>
              <a:latin typeface="Palatino Linotype" panose="02040502050505030304" pitchFamily="18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51DA1E40-C550-8B29-DDE2-ED0CD3E5D80B}"/>
              </a:ext>
            </a:extLst>
          </p:cNvPr>
          <p:cNvSpPr/>
          <p:nvPr/>
        </p:nvSpPr>
        <p:spPr>
          <a:xfrm>
            <a:off x="3716593" y="4667865"/>
            <a:ext cx="1873046" cy="150433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European Students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34D348F4-BE35-3FEE-E492-78B8CE75DEBE}"/>
              </a:ext>
            </a:extLst>
          </p:cNvPr>
          <p:cNvSpPr/>
          <p:nvPr/>
        </p:nvSpPr>
        <p:spPr>
          <a:xfrm>
            <a:off x="7639664" y="4653116"/>
            <a:ext cx="1873046" cy="1504335"/>
          </a:xfrm>
          <a:prstGeom prst="round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bg1">
                    <a:lumMod val="50000"/>
                  </a:schemeClr>
                </a:solidFill>
                <a:latin typeface="Palatino Linotype" panose="02040502050505030304" pitchFamily="18" charset="0"/>
              </a:rPr>
              <a:t>Asian Students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22A27670-0C84-D6D8-C070-DC6D43141210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1954162" y="2263878"/>
            <a:ext cx="2278626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17249267-6EC9-23FC-3F66-D8E63D648EB4}"/>
              </a:ext>
            </a:extLst>
          </p:cNvPr>
          <p:cNvCxnSpPr>
            <a:stCxn id="11" idx="0"/>
            <a:endCxn id="8" idx="2"/>
          </p:cNvCxnSpPr>
          <p:nvPr/>
        </p:nvCxnSpPr>
        <p:spPr>
          <a:xfrm flipH="1" flipV="1">
            <a:off x="4232788" y="2263878"/>
            <a:ext cx="2278625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A53CD55D-D9B7-4048-A3C9-6A96C136B3CE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4653116" y="4181167"/>
            <a:ext cx="1858297" cy="4866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FF9FFFD6-044C-C38F-7BBF-97145AB97E94}"/>
              </a:ext>
            </a:extLst>
          </p:cNvPr>
          <p:cNvCxnSpPr>
            <a:stCxn id="15" idx="0"/>
            <a:endCxn id="11" idx="2"/>
          </p:cNvCxnSpPr>
          <p:nvPr/>
        </p:nvCxnSpPr>
        <p:spPr>
          <a:xfrm flipH="1" flipV="1">
            <a:off x="6511413" y="4181167"/>
            <a:ext cx="2064774" cy="471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06AB1808-774B-EC7E-2017-2670E3F2119F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7447936" y="3005984"/>
            <a:ext cx="294967" cy="423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429D97F2-1548-47FE-6BD7-BC377268F3A0}"/>
              </a:ext>
            </a:extLst>
          </p:cNvPr>
          <p:cNvCxnSpPr>
            <a:stCxn id="12" idx="1"/>
            <a:endCxn id="11" idx="3"/>
          </p:cNvCxnSpPr>
          <p:nvPr/>
        </p:nvCxnSpPr>
        <p:spPr>
          <a:xfrm flipH="1" flipV="1">
            <a:off x="7447936" y="3429000"/>
            <a:ext cx="324464" cy="329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822877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833FCF-8692-63CD-4C2F-E38861034F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6920" y="346858"/>
            <a:ext cx="10926501" cy="2387600"/>
          </a:xfrm>
        </p:spPr>
        <p:txBody>
          <a:bodyPr>
            <a:noAutofit/>
          </a:bodyPr>
          <a:lstStyle/>
          <a:p>
            <a:r>
              <a:rPr kumimoji="1" lang="en-US" altLang="zh-CN" b="1" spc="-150" dirty="0">
                <a:latin typeface="Palatino Linotype" panose="02040502050505030304" pitchFamily="18" charset="0"/>
              </a:rPr>
              <a:t>THANKS FOR LISTENING</a:t>
            </a:r>
            <a:endParaRPr kumimoji="1" lang="zh-CN" altLang="en-US" sz="5400" dirty="0">
              <a:solidFill>
                <a:schemeClr val="bg1">
                  <a:lumMod val="50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271D6EA-1E0B-898A-8EF6-2662EB2BB8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4288220"/>
            <a:ext cx="9144000" cy="1655762"/>
          </a:xfrm>
        </p:spPr>
        <p:txBody>
          <a:bodyPr>
            <a:normAutofit lnSpcReduction="10000"/>
          </a:bodyPr>
          <a:lstStyle/>
          <a:p>
            <a:endParaRPr kumimoji="1"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Palatino Linotype" panose="02040502050505030304" pitchFamily="18" charset="0"/>
            </a:endParaRPr>
          </a:p>
          <a:p>
            <a:endParaRPr kumimoji="1" lang="en-US" altLang="zh-CN" dirty="0">
              <a:solidFill>
                <a:schemeClr val="tx1">
                  <a:lumMod val="95000"/>
                  <a:lumOff val="5000"/>
                </a:schemeClr>
              </a:solidFill>
              <a:latin typeface="Palatino Linotype" panose="02040502050505030304" pitchFamily="18" charset="0"/>
            </a:endParaRPr>
          </a:p>
          <a:p>
            <a:r>
              <a:rPr kumimoji="1"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Palatino Linotype" panose="02040502050505030304" pitchFamily="18" charset="0"/>
              </a:rPr>
              <a:t>Presented by ZHANG Wei</a:t>
            </a:r>
          </a:p>
          <a:p>
            <a:r>
              <a:rPr kumimoji="1" lang="en-US" altLang="zh-CN" dirty="0">
                <a:solidFill>
                  <a:schemeClr val="tx1">
                    <a:lumMod val="95000"/>
                    <a:lumOff val="5000"/>
                  </a:schemeClr>
                </a:solidFill>
                <a:latin typeface="Palatino Linotype" panose="02040502050505030304" pitchFamily="18" charset="0"/>
              </a:rPr>
              <a:t>September 23, 2022</a:t>
            </a:r>
            <a:endParaRPr kumimoji="1" lang="zh-CN" altLang="en-US" dirty="0">
              <a:solidFill>
                <a:schemeClr val="tx1">
                  <a:lumMod val="95000"/>
                  <a:lumOff val="5000"/>
                </a:schemeClr>
              </a:solidFill>
              <a:latin typeface="Palatino Linotype" panose="0204050205050503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A7A0318-3DFD-075F-69C8-AB9C3DE7B772}"/>
              </a:ext>
            </a:extLst>
          </p:cNvPr>
          <p:cNvSpPr txBox="1"/>
          <p:nvPr/>
        </p:nvSpPr>
        <p:spPr>
          <a:xfrm>
            <a:off x="1128345" y="2716189"/>
            <a:ext cx="9935308" cy="1294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04800" algn="just">
              <a:lnSpc>
                <a:spcPct val="150000"/>
              </a:lnSpc>
            </a:pPr>
            <a:r>
              <a:rPr lang="en-US" altLang="zh-CN" sz="1800" kern="100" dirty="0">
                <a:solidFill>
                  <a:schemeClr val="bg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Kim, Y. S., &amp; Kim, Y. Y. (2016). Ethnic Proximity and Cross-Cultural Adaptation: A study of Asian and European Students in the United States. </a:t>
            </a:r>
            <a:r>
              <a:rPr lang="en-US" altLang="zh-CN" sz="1800" i="1" kern="100" dirty="0">
                <a:solidFill>
                  <a:schemeClr val="bg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Intercultural Communication Studies, 25</a:t>
            </a:r>
            <a:r>
              <a:rPr lang="en-US" altLang="zh-CN" sz="1800" kern="100" dirty="0">
                <a:solidFill>
                  <a:schemeClr val="bg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(3), 61-80.</a:t>
            </a:r>
            <a:endParaRPr lang="zh-CN" altLang="zh-CN" sz="1800" kern="100" dirty="0">
              <a:solidFill>
                <a:schemeClr val="bg1">
                  <a:lumMod val="50000"/>
                </a:schemeClr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304800" algn="just">
              <a:lnSpc>
                <a:spcPct val="150000"/>
              </a:lnSpc>
            </a:pPr>
            <a:r>
              <a:rPr lang="en-US" altLang="zh-CN" sz="1800" kern="100" dirty="0">
                <a:solidFill>
                  <a:schemeClr val="bg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Salkind, N. J. (2014). </a:t>
            </a:r>
            <a:r>
              <a:rPr lang="en-US" altLang="zh-CN" sz="1800" i="1" kern="100" dirty="0">
                <a:solidFill>
                  <a:schemeClr val="bg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Statistics for People Who Think They Hate Statistics.</a:t>
            </a:r>
            <a:r>
              <a:rPr lang="en-US" altLang="zh-CN" sz="1800" kern="100" dirty="0">
                <a:solidFill>
                  <a:schemeClr val="bg1">
                    <a:lumMod val="50000"/>
                  </a:schemeClr>
                </a:solidFill>
                <a:effectLst/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SAGE Publications, Inc.</a:t>
            </a:r>
            <a:endParaRPr lang="zh-CN" altLang="zh-CN" sz="1800" kern="100" dirty="0">
              <a:solidFill>
                <a:schemeClr val="bg1">
                  <a:lumMod val="50000"/>
                </a:schemeClr>
              </a:solidFill>
              <a:effectLst/>
              <a:latin typeface="DengXian" panose="02010600030101010101" pitchFamily="2" charset="-122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5822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Background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42263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EB59CC60-CB61-BBC7-77AB-7836B1B956EA}"/>
              </a:ext>
            </a:extLst>
          </p:cNvPr>
          <p:cNvSpPr/>
          <p:nvPr/>
        </p:nvSpPr>
        <p:spPr>
          <a:xfrm>
            <a:off x="2389239" y="1742308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Level of Stress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2FDFB4CB-0D83-C8CA-1A79-E19616F5568F}"/>
              </a:ext>
            </a:extLst>
          </p:cNvPr>
          <p:cNvSpPr/>
          <p:nvPr/>
        </p:nvSpPr>
        <p:spPr>
          <a:xfrm>
            <a:off x="1017639" y="2676832"/>
            <a:ext cx="1873046" cy="150433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Local American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CC1915E-0608-A9F3-2263-C972109CBDA5}"/>
              </a:ext>
            </a:extLst>
          </p:cNvPr>
          <p:cNvSpPr/>
          <p:nvPr/>
        </p:nvSpPr>
        <p:spPr>
          <a:xfrm>
            <a:off x="5574890" y="2676832"/>
            <a:ext cx="1873046" cy="1504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International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3679FFBE-5F8E-2D22-3CD2-C1985F45CDB2}"/>
              </a:ext>
            </a:extLst>
          </p:cNvPr>
          <p:cNvSpPr/>
          <p:nvPr/>
        </p:nvSpPr>
        <p:spPr>
          <a:xfrm>
            <a:off x="7772400" y="3497366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Symptoms of Stress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FFFDFEA2-23F5-7733-ECC9-45B2575BFB1E}"/>
              </a:ext>
            </a:extLst>
          </p:cNvPr>
          <p:cNvSpPr/>
          <p:nvPr/>
        </p:nvSpPr>
        <p:spPr>
          <a:xfrm>
            <a:off x="7742903" y="2745199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Sources of Stress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51DA1E40-C550-8B29-DDE2-ED0CD3E5D80B}"/>
              </a:ext>
            </a:extLst>
          </p:cNvPr>
          <p:cNvSpPr/>
          <p:nvPr/>
        </p:nvSpPr>
        <p:spPr>
          <a:xfrm>
            <a:off x="3716593" y="4667865"/>
            <a:ext cx="1873046" cy="150433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European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34D348F4-BE35-3FEE-E492-78B8CE75DEBE}"/>
              </a:ext>
            </a:extLst>
          </p:cNvPr>
          <p:cNvSpPr/>
          <p:nvPr/>
        </p:nvSpPr>
        <p:spPr>
          <a:xfrm>
            <a:off x="7639664" y="4653116"/>
            <a:ext cx="1873046" cy="1504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Asian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22A27670-0C84-D6D8-C070-DC6D43141210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1954162" y="2263878"/>
            <a:ext cx="2278626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17249267-6EC9-23FC-3F66-D8E63D648EB4}"/>
              </a:ext>
            </a:extLst>
          </p:cNvPr>
          <p:cNvCxnSpPr>
            <a:stCxn id="11" idx="0"/>
            <a:endCxn id="8" idx="2"/>
          </p:cNvCxnSpPr>
          <p:nvPr/>
        </p:nvCxnSpPr>
        <p:spPr>
          <a:xfrm flipH="1" flipV="1">
            <a:off x="4232788" y="2263878"/>
            <a:ext cx="2278625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A53CD55D-D9B7-4048-A3C9-6A96C136B3CE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4653116" y="4181167"/>
            <a:ext cx="1858297" cy="4866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FF9FFFD6-044C-C38F-7BBF-97145AB97E94}"/>
              </a:ext>
            </a:extLst>
          </p:cNvPr>
          <p:cNvCxnSpPr>
            <a:stCxn id="15" idx="0"/>
            <a:endCxn id="11" idx="2"/>
          </p:cNvCxnSpPr>
          <p:nvPr/>
        </p:nvCxnSpPr>
        <p:spPr>
          <a:xfrm flipH="1" flipV="1">
            <a:off x="6511413" y="4181167"/>
            <a:ext cx="2064774" cy="471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06AB1808-774B-EC7E-2017-2670E3F2119F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7447936" y="3005984"/>
            <a:ext cx="294967" cy="423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429D97F2-1548-47FE-6BD7-BC377268F3A0}"/>
              </a:ext>
            </a:extLst>
          </p:cNvPr>
          <p:cNvCxnSpPr>
            <a:stCxn id="12" idx="1"/>
            <a:endCxn id="11" idx="3"/>
          </p:cNvCxnSpPr>
          <p:nvPr/>
        </p:nvCxnSpPr>
        <p:spPr>
          <a:xfrm flipH="1" flipV="1">
            <a:off x="7447936" y="3429000"/>
            <a:ext cx="324464" cy="329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1494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Background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42263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EB59CC60-CB61-BBC7-77AB-7836B1B956EA}"/>
              </a:ext>
            </a:extLst>
          </p:cNvPr>
          <p:cNvSpPr/>
          <p:nvPr/>
        </p:nvSpPr>
        <p:spPr>
          <a:xfrm>
            <a:off x="2389239" y="1742308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Level of Stress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2FDFB4CB-0D83-C8CA-1A79-E19616F5568F}"/>
              </a:ext>
            </a:extLst>
          </p:cNvPr>
          <p:cNvSpPr/>
          <p:nvPr/>
        </p:nvSpPr>
        <p:spPr>
          <a:xfrm>
            <a:off x="1017639" y="2676832"/>
            <a:ext cx="1873046" cy="1504335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Local American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1" name="圆角矩形 10">
            <a:extLst>
              <a:ext uri="{FF2B5EF4-FFF2-40B4-BE49-F238E27FC236}">
                <a16:creationId xmlns:a16="http://schemas.microsoft.com/office/drawing/2014/main" id="{6CC1915E-0608-A9F3-2263-C972109CBDA5}"/>
              </a:ext>
            </a:extLst>
          </p:cNvPr>
          <p:cNvSpPr/>
          <p:nvPr/>
        </p:nvSpPr>
        <p:spPr>
          <a:xfrm>
            <a:off x="5574890" y="2676832"/>
            <a:ext cx="1873046" cy="1504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International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3679FFBE-5F8E-2D22-3CD2-C1985F45CDB2}"/>
              </a:ext>
            </a:extLst>
          </p:cNvPr>
          <p:cNvSpPr/>
          <p:nvPr/>
        </p:nvSpPr>
        <p:spPr>
          <a:xfrm>
            <a:off x="7772400" y="3497366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Symptoms of Stress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FFFDFEA2-23F5-7733-ECC9-45B2575BFB1E}"/>
              </a:ext>
            </a:extLst>
          </p:cNvPr>
          <p:cNvSpPr/>
          <p:nvPr/>
        </p:nvSpPr>
        <p:spPr>
          <a:xfrm>
            <a:off x="7742903" y="2745199"/>
            <a:ext cx="3687097" cy="52157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Sources of Stress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4" name="圆角矩形 13">
            <a:extLst>
              <a:ext uri="{FF2B5EF4-FFF2-40B4-BE49-F238E27FC236}">
                <a16:creationId xmlns:a16="http://schemas.microsoft.com/office/drawing/2014/main" id="{51DA1E40-C550-8B29-DDE2-ED0CD3E5D80B}"/>
              </a:ext>
            </a:extLst>
          </p:cNvPr>
          <p:cNvSpPr/>
          <p:nvPr/>
        </p:nvSpPr>
        <p:spPr>
          <a:xfrm>
            <a:off x="3716593" y="4667865"/>
            <a:ext cx="1873046" cy="150433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European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34D348F4-BE35-3FEE-E492-78B8CE75DEBE}"/>
              </a:ext>
            </a:extLst>
          </p:cNvPr>
          <p:cNvSpPr/>
          <p:nvPr/>
        </p:nvSpPr>
        <p:spPr>
          <a:xfrm>
            <a:off x="7639664" y="4653116"/>
            <a:ext cx="1873046" cy="150433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latin typeface="Palatino Linotype" panose="02040502050505030304" pitchFamily="18" charset="0"/>
              </a:rPr>
              <a:t>Asian Students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cxnSp>
        <p:nvCxnSpPr>
          <p:cNvPr id="17" name="直线连接符 16">
            <a:extLst>
              <a:ext uri="{FF2B5EF4-FFF2-40B4-BE49-F238E27FC236}">
                <a16:creationId xmlns:a16="http://schemas.microsoft.com/office/drawing/2014/main" id="{22A27670-0C84-D6D8-C070-DC6D43141210}"/>
              </a:ext>
            </a:extLst>
          </p:cNvPr>
          <p:cNvCxnSpPr>
            <a:stCxn id="8" idx="2"/>
            <a:endCxn id="10" idx="0"/>
          </p:cNvCxnSpPr>
          <p:nvPr/>
        </p:nvCxnSpPr>
        <p:spPr>
          <a:xfrm flipH="1">
            <a:off x="1954162" y="2263878"/>
            <a:ext cx="2278626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17249267-6EC9-23FC-3F66-D8E63D648EB4}"/>
              </a:ext>
            </a:extLst>
          </p:cNvPr>
          <p:cNvCxnSpPr>
            <a:stCxn id="11" idx="0"/>
            <a:endCxn id="8" idx="2"/>
          </p:cNvCxnSpPr>
          <p:nvPr/>
        </p:nvCxnSpPr>
        <p:spPr>
          <a:xfrm flipH="1" flipV="1">
            <a:off x="4232788" y="2263878"/>
            <a:ext cx="2278625" cy="41295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线连接符 22">
            <a:extLst>
              <a:ext uri="{FF2B5EF4-FFF2-40B4-BE49-F238E27FC236}">
                <a16:creationId xmlns:a16="http://schemas.microsoft.com/office/drawing/2014/main" id="{A53CD55D-D9B7-4048-A3C9-6A96C136B3CE}"/>
              </a:ext>
            </a:extLst>
          </p:cNvPr>
          <p:cNvCxnSpPr>
            <a:stCxn id="11" idx="2"/>
            <a:endCxn id="14" idx="0"/>
          </p:cNvCxnSpPr>
          <p:nvPr/>
        </p:nvCxnSpPr>
        <p:spPr>
          <a:xfrm flipH="1">
            <a:off x="4653116" y="4181167"/>
            <a:ext cx="1858297" cy="4866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线连接符 24">
            <a:extLst>
              <a:ext uri="{FF2B5EF4-FFF2-40B4-BE49-F238E27FC236}">
                <a16:creationId xmlns:a16="http://schemas.microsoft.com/office/drawing/2014/main" id="{FF9FFFD6-044C-C38F-7BBF-97145AB97E94}"/>
              </a:ext>
            </a:extLst>
          </p:cNvPr>
          <p:cNvCxnSpPr>
            <a:stCxn id="15" idx="0"/>
            <a:endCxn id="11" idx="2"/>
          </p:cNvCxnSpPr>
          <p:nvPr/>
        </p:nvCxnSpPr>
        <p:spPr>
          <a:xfrm flipH="1" flipV="1">
            <a:off x="6511413" y="4181167"/>
            <a:ext cx="2064774" cy="471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线连接符 26">
            <a:extLst>
              <a:ext uri="{FF2B5EF4-FFF2-40B4-BE49-F238E27FC236}">
                <a16:creationId xmlns:a16="http://schemas.microsoft.com/office/drawing/2014/main" id="{06AB1808-774B-EC7E-2017-2670E3F2119F}"/>
              </a:ext>
            </a:extLst>
          </p:cNvPr>
          <p:cNvCxnSpPr>
            <a:stCxn id="11" idx="3"/>
            <a:endCxn id="13" idx="1"/>
          </p:cNvCxnSpPr>
          <p:nvPr/>
        </p:nvCxnSpPr>
        <p:spPr>
          <a:xfrm flipV="1">
            <a:off x="7447936" y="3005984"/>
            <a:ext cx="294967" cy="4230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线连接符 28">
            <a:extLst>
              <a:ext uri="{FF2B5EF4-FFF2-40B4-BE49-F238E27FC236}">
                <a16:creationId xmlns:a16="http://schemas.microsoft.com/office/drawing/2014/main" id="{429D97F2-1548-47FE-6BD7-BC377268F3A0}"/>
              </a:ext>
            </a:extLst>
          </p:cNvPr>
          <p:cNvCxnSpPr>
            <a:stCxn id="12" idx="1"/>
            <a:endCxn id="11" idx="3"/>
          </p:cNvCxnSpPr>
          <p:nvPr/>
        </p:nvCxnSpPr>
        <p:spPr>
          <a:xfrm flipH="1" flipV="1">
            <a:off x="7447936" y="3429000"/>
            <a:ext cx="324464" cy="329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F1CD3520-167C-F678-D992-0E8BBD4A6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0" name="矩形 19">
            <a:extLst>
              <a:ext uri="{FF2B5EF4-FFF2-40B4-BE49-F238E27FC236}">
                <a16:creationId xmlns:a16="http://schemas.microsoft.com/office/drawing/2014/main" id="{81484D39-329C-8C7A-FA2A-9ACD4D2C63E3}"/>
              </a:ext>
            </a:extLst>
          </p:cNvPr>
          <p:cNvSpPr/>
          <p:nvPr/>
        </p:nvSpPr>
        <p:spPr>
          <a:xfrm>
            <a:off x="270900" y="2477730"/>
            <a:ext cx="11610872" cy="1938992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altLang="zh-CN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Palatino Linotype" panose="02040502050505030304" pitchFamily="18" charset="0"/>
              </a:rPr>
              <a:t>Why are the differences?</a:t>
            </a:r>
          </a:p>
          <a:p>
            <a:pPr algn="ctr"/>
            <a:r>
              <a:rPr lang="en-US" altLang="zh-CN" sz="60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  <a:latin typeface="Palatino Linotype" panose="02040502050505030304" pitchFamily="18" charset="0"/>
              </a:rPr>
              <a:t>Any systematic explanations?</a:t>
            </a:r>
          </a:p>
        </p:txBody>
      </p:sp>
    </p:spTree>
    <p:extLst>
      <p:ext uri="{BB962C8B-B14F-4D97-AF65-F5344CB8AC3E}">
        <p14:creationId xmlns:p14="http://schemas.microsoft.com/office/powerpoint/2010/main" val="7507484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>
                <a:latin typeface="Palatino Linotype" panose="02040502050505030304" pitchFamily="18" charset="0"/>
              </a:rPr>
              <a:t>Kim &amp; Kim (2016)</a:t>
            </a:r>
            <a:endParaRPr kumimoji="1" lang="zh-CN" altLang="en-US" dirty="0">
              <a:latin typeface="Palatino Linotype" panose="0204050205050503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422631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1582440"/>
            <a:ext cx="9835342" cy="4955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.Lucida Grande UI Regular"/>
              <a:buChar char="►"/>
            </a:pPr>
            <a:r>
              <a:rPr kumimoji="1" lang="en-US" altLang="zh-CN" sz="2800" b="1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</a:rPr>
              <a:t>Research topic: </a:t>
            </a:r>
          </a:p>
          <a:p>
            <a:pPr marL="1371600" lvl="2" indent="-457200">
              <a:buFont typeface=".Lucida Grande UI Regular"/>
              <a:buChar char="►"/>
            </a:pPr>
            <a:r>
              <a:rPr kumimoji="1" lang="en-US" altLang="zh-CN" sz="2400" dirty="0">
                <a:latin typeface="Palatino Linotype" panose="02040502050505030304" pitchFamily="18" charset="0"/>
              </a:rPr>
              <a:t>“the role of ethnicity in shaping the adaptation process among international students in the United States” (p.65)</a:t>
            </a:r>
          </a:p>
          <a:p>
            <a:pPr marL="457200" indent="-457200">
              <a:buFont typeface=".Lucida Grande UI Regular"/>
              <a:buChar char="►"/>
            </a:pPr>
            <a:r>
              <a:rPr kumimoji="1" lang="en-US" altLang="zh-CN" sz="2800" b="1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</a:rPr>
              <a:t>Theory: </a:t>
            </a:r>
            <a:r>
              <a:rPr kumimoji="1" lang="en-US" altLang="zh-CN" sz="2400" dirty="0">
                <a:latin typeface="Palatino Linotype" panose="02040502050505030304" pitchFamily="18" charset="0"/>
              </a:rPr>
              <a:t>Integrative Theory of Cross-Cultural Adaptation</a:t>
            </a:r>
          </a:p>
          <a:p>
            <a:pPr marL="457200" indent="-457200">
              <a:buFont typeface=".Lucida Grande UI Regular"/>
              <a:buChar char="►"/>
            </a:pPr>
            <a:r>
              <a:rPr kumimoji="1" lang="en-US" altLang="zh-CN" sz="2800" b="1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</a:rPr>
              <a:t>Hypotheses</a:t>
            </a:r>
          </a:p>
          <a:p>
            <a:pPr marL="457200" indent="-457200">
              <a:buFont typeface=".Lucida Grande UI Regular"/>
              <a:buChar char="►"/>
            </a:pPr>
            <a:r>
              <a:rPr kumimoji="1" lang="en-US" altLang="zh-CN" sz="2800" b="1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</a:rPr>
              <a:t>Methods: </a:t>
            </a:r>
            <a:r>
              <a:rPr kumimoji="1" lang="en-US" altLang="zh-CN" sz="2400" dirty="0">
                <a:latin typeface="Palatino Linotype" panose="02040502050505030304" pitchFamily="18" charset="0"/>
              </a:rPr>
              <a:t>Quantitative &amp; Qualitative methods</a:t>
            </a:r>
          </a:p>
          <a:p>
            <a:pPr marL="457200" indent="-457200">
              <a:buFont typeface=".Lucida Grande UI Regular"/>
              <a:buChar char="►"/>
            </a:pPr>
            <a:r>
              <a:rPr kumimoji="1" lang="en-US" altLang="zh-CN" sz="2800" b="1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</a:rPr>
              <a:t>Results: </a:t>
            </a:r>
          </a:p>
          <a:p>
            <a:pPr marL="1371600" lvl="2" indent="-457200">
              <a:buFont typeface=".Lucida Grande UI Regular"/>
              <a:buChar char="►"/>
            </a:pPr>
            <a:r>
              <a:rPr kumimoji="1" lang="en-US" altLang="zh-CN" sz="2400" dirty="0">
                <a:latin typeface="Palatino Linotype" panose="02040502050505030304" pitchFamily="18" charset="0"/>
              </a:rPr>
              <a:t>the closer to the host ethnicity, the better host communication competence, the greater involvement of host interpersonal communication…</a:t>
            </a:r>
          </a:p>
          <a:p>
            <a:pPr marL="457200" indent="-457200">
              <a:buFont typeface=".Lucida Grande UI Regular"/>
              <a:buChar char="►"/>
            </a:pPr>
            <a:r>
              <a:rPr kumimoji="1" lang="en-US" altLang="zh-CN" sz="2800" b="1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</a:rPr>
              <a:t>Critiques</a:t>
            </a:r>
          </a:p>
          <a:p>
            <a:pPr marL="457200" indent="-457200">
              <a:buFont typeface=".Lucida Grande UI Regular"/>
              <a:buChar char="►"/>
            </a:pPr>
            <a:r>
              <a:rPr kumimoji="1" lang="en-US" altLang="zh-CN" sz="2800" b="1" dirty="0">
                <a:solidFill>
                  <a:schemeClr val="accent6">
                    <a:lumMod val="75000"/>
                  </a:schemeClr>
                </a:solidFill>
                <a:latin typeface="Palatino Linotype" panose="02040502050505030304" pitchFamily="18" charset="0"/>
              </a:rPr>
              <a:t>Further Questions</a:t>
            </a:r>
            <a:endParaRPr kumimoji="1" lang="zh-CN" altLang="en-US" sz="2800" b="1" dirty="0">
              <a:solidFill>
                <a:schemeClr val="accent6">
                  <a:lumMod val="75000"/>
                </a:schemeClr>
              </a:solidFill>
              <a:latin typeface="Palatino Linotype" panose="020405020505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035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Integrative Theory of </a:t>
            </a:r>
            <a:br>
              <a:rPr kumimoji="1" lang="en-US" altLang="zh-CN" sz="4000" dirty="0">
                <a:latin typeface="Palatino Linotype" panose="02040502050505030304" pitchFamily="18" charset="0"/>
              </a:rPr>
            </a:br>
            <a:r>
              <a:rPr kumimoji="1" lang="en-US" altLang="zh-CN" sz="4000" dirty="0">
                <a:latin typeface="Palatino Linotype" panose="02040502050505030304" pitchFamily="18" charset="0"/>
              </a:rPr>
              <a:t>Cross-Cultural Adaptation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69298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2621499"/>
            <a:ext cx="94832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just">
              <a:buFont typeface="系统字体常规体"/>
              <a:buChar char="?"/>
            </a:pP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What is the essential 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nature of the adaptation process </a:t>
            </a: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individual settlers undergo over time</a:t>
            </a:r>
          </a:p>
          <a:p>
            <a:pPr marL="457200" lvl="0" indent="-457200" algn="just">
              <a:buFont typeface="系统字体常规体"/>
              <a:buChar char="?"/>
            </a:pPr>
            <a:endParaRPr lang="en-US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457200" algn="just">
              <a:buFont typeface="系统字体常规体"/>
              <a:buChar char="?"/>
            </a:pP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Why are some settlers 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more successful </a:t>
            </a: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than others in attaining a level of fitness in the host environment</a:t>
            </a:r>
            <a:endParaRPr lang="zh-CN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3828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229365-3FF7-19B5-2C7C-0127021DA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sz="4000" dirty="0">
                <a:latin typeface="Palatino Linotype" panose="02040502050505030304" pitchFamily="18" charset="0"/>
              </a:rPr>
              <a:t>Integrative Theory of </a:t>
            </a:r>
            <a:br>
              <a:rPr kumimoji="1" lang="en-US" altLang="zh-CN" sz="4000" dirty="0">
                <a:latin typeface="Palatino Linotype" panose="02040502050505030304" pitchFamily="18" charset="0"/>
              </a:rPr>
            </a:br>
            <a:r>
              <a:rPr kumimoji="1" lang="en-US" altLang="zh-CN" sz="4000" dirty="0">
                <a:latin typeface="Palatino Linotype" panose="02040502050505030304" pitchFamily="18" charset="0"/>
              </a:rPr>
              <a:t>Cross-Cultural Adaptation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97F538B-01A8-CFF2-B53A-A1063713AF6A}"/>
              </a:ext>
            </a:extLst>
          </p:cNvPr>
          <p:cNvSpPr txBox="1"/>
          <p:nvPr/>
        </p:nvSpPr>
        <p:spPr>
          <a:xfrm>
            <a:off x="10321413" y="692980"/>
            <a:ext cx="1032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➡️</a:t>
            </a:r>
            <a:endParaRPr kumimoji="1" lang="zh-CN" altLang="en-US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59F769DD-61C7-1CF6-D61B-9BB62012C68C}"/>
              </a:ext>
            </a:extLst>
          </p:cNvPr>
          <p:cNvSpPr txBox="1"/>
          <p:nvPr/>
        </p:nvSpPr>
        <p:spPr>
          <a:xfrm>
            <a:off x="838200" y="2621499"/>
            <a:ext cx="948321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457200" algn="just">
              <a:buFont typeface="系统字体常规体"/>
              <a:buChar char="?"/>
            </a:pP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What is the essential 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nature of the adaptation process </a:t>
            </a:r>
            <a:r>
              <a:rPr lang="en-US" altLang="zh-CN" sz="2800" kern="100" dirty="0">
                <a:effectLst/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individual settlers undergo over time</a:t>
            </a:r>
          </a:p>
          <a:p>
            <a:pPr marL="457200" lvl="0" indent="-457200" algn="just">
              <a:buFont typeface="系统字体常规体"/>
              <a:buChar char="?"/>
            </a:pPr>
            <a:endParaRPr lang="en-US" altLang="zh-CN" sz="2800" kern="100" dirty="0">
              <a:effectLst/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457200" lvl="0" indent="-457200" algn="just">
              <a:buFont typeface="系统字体常规体"/>
              <a:buChar char="?"/>
            </a:pPr>
            <a:r>
              <a:rPr lang="en-US" altLang="zh-CN" sz="2800" kern="100" dirty="0">
                <a:effectLst/>
                <a:highlight>
                  <a:srgbClr val="FFFF00"/>
                </a:highlight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Why are some settlers </a:t>
            </a:r>
            <a:r>
              <a:rPr lang="en-US" altLang="zh-CN" sz="2800" b="1" kern="100" dirty="0">
                <a:solidFill>
                  <a:schemeClr val="accent6">
                    <a:lumMod val="75000"/>
                  </a:schemeClr>
                </a:solidFill>
                <a:effectLst/>
                <a:highlight>
                  <a:srgbClr val="FFFF00"/>
                </a:highlight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more successful </a:t>
            </a:r>
            <a:r>
              <a:rPr lang="en-US" altLang="zh-CN" sz="2800" kern="100" dirty="0">
                <a:effectLst/>
                <a:highlight>
                  <a:srgbClr val="FFFF00"/>
                </a:highlight>
                <a:latin typeface="Palatino Linotype" panose="0204050205050503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than others in attaining a level of fitness in the host environment</a:t>
            </a:r>
            <a:endParaRPr lang="zh-CN" altLang="zh-CN" sz="2800" kern="100" dirty="0">
              <a:effectLst/>
              <a:highlight>
                <a:srgbClr val="FFFF00"/>
              </a:highlight>
              <a:latin typeface="Palatino Linotype" panose="02040502050505030304" pitchFamily="18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1022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</TotalTime>
  <Words>1384</Words>
  <Application>Microsoft Macintosh PowerPoint</Application>
  <PresentationFormat>宽屏</PresentationFormat>
  <Paragraphs>408</Paragraphs>
  <Slides>40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40</vt:i4>
      </vt:variant>
    </vt:vector>
  </HeadingPairs>
  <TitlesOfParts>
    <vt:vector size="50" baseType="lpstr">
      <vt:lpstr>.Lucida Grande UI Regular</vt:lpstr>
      <vt:lpstr>DengXian</vt:lpstr>
      <vt:lpstr>DengXian</vt:lpstr>
      <vt:lpstr>等线 Light</vt:lpstr>
      <vt:lpstr>系统字体常规体</vt:lpstr>
      <vt:lpstr>Arial</vt:lpstr>
      <vt:lpstr>Palatino Linotype</vt:lpstr>
      <vt:lpstr>Times New Roman</vt:lpstr>
      <vt:lpstr>Wingdings</vt:lpstr>
      <vt:lpstr>Office 主题​​</vt:lpstr>
      <vt:lpstr>Ethnic Proximity and Cross-Cultural Adaptation:  A study of Asian and European Students in the U.S.</vt:lpstr>
      <vt:lpstr>Background</vt:lpstr>
      <vt:lpstr>Background</vt:lpstr>
      <vt:lpstr>Background</vt:lpstr>
      <vt:lpstr>Background</vt:lpstr>
      <vt:lpstr>Background</vt:lpstr>
      <vt:lpstr>Kim &amp; Kim (2016)</vt:lpstr>
      <vt:lpstr>Integrative Theory of  Cross-Cultural Adaptation</vt:lpstr>
      <vt:lpstr>Integrative Theory of  Cross-Cultural Adaptation</vt:lpstr>
      <vt:lpstr>Integrative Theory of  Cross-Cultural Adaptation</vt:lpstr>
      <vt:lpstr>Integrative Theory of  Cross-Cultural Adaptation</vt:lpstr>
      <vt:lpstr>Integrative Theory of  Cross-Cultural Adaptation</vt:lpstr>
      <vt:lpstr>Integrative Theory of  Cross-Cultural Adaptation</vt:lpstr>
      <vt:lpstr>Integrative Theory of  Cross-Cultural Adaptation</vt:lpstr>
      <vt:lpstr>Integrative Theory of  Cross-Cultural Adaptation</vt:lpstr>
      <vt:lpstr>Integrative Theory of  Cross-Cultural Adaptation</vt:lpstr>
      <vt:lpstr>Hypotheses</vt:lpstr>
      <vt:lpstr>Hypotheses</vt:lpstr>
      <vt:lpstr>Mixed Method</vt:lpstr>
      <vt:lpstr>Phase 1: Questionnaire Survey</vt:lpstr>
      <vt:lpstr>Phase 1: Participants</vt:lpstr>
      <vt:lpstr>Phase 1: Operationalization</vt:lpstr>
      <vt:lpstr>Phase 1: Operationalization</vt:lpstr>
      <vt:lpstr>Phase 2: In-depth Interview</vt:lpstr>
      <vt:lpstr>Results: Descriptive Analysis</vt:lpstr>
      <vt:lpstr>Results: Descriptive Analysis</vt:lpstr>
      <vt:lpstr>Results: Hypotheses Testing</vt:lpstr>
      <vt:lpstr>Results: Hypotheses Testing</vt:lpstr>
      <vt:lpstr>Results: Hypotheses Testing</vt:lpstr>
      <vt:lpstr>Results: Hypotheses Testing</vt:lpstr>
      <vt:lpstr>Results: Hypotheses Testing</vt:lpstr>
      <vt:lpstr>Interview Results</vt:lpstr>
      <vt:lpstr>Critiques</vt:lpstr>
      <vt:lpstr>Critiques</vt:lpstr>
      <vt:lpstr>Critiques</vt:lpstr>
      <vt:lpstr>Critiques</vt:lpstr>
      <vt:lpstr>Critiques</vt:lpstr>
      <vt:lpstr>Critiques</vt:lpstr>
      <vt:lpstr>Questions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Kim, Y. S., &amp; Kim, Y. Y. (2016). Ethnic Proximity and Cross-Cultural Adaptation: A study of Asian and European Students in the United States. Intercultural Communication Studies, 25(3), 61-80.</dc:title>
  <dc:creator>Zan Eliza</dc:creator>
  <cp:lastModifiedBy>Zan Eliza</cp:lastModifiedBy>
  <cp:revision>23</cp:revision>
  <cp:lastPrinted>2022-09-22T14:41:45Z</cp:lastPrinted>
  <dcterms:created xsi:type="dcterms:W3CDTF">2022-09-22T08:12:26Z</dcterms:created>
  <dcterms:modified xsi:type="dcterms:W3CDTF">2022-09-23T02:52:29Z</dcterms:modified>
</cp:coreProperties>
</file>

<file path=docProps/thumbnail.jpeg>
</file>